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6" r:id="rId2"/>
    <p:sldId id="257" r:id="rId3"/>
    <p:sldId id="263" r:id="rId4"/>
    <p:sldId id="262" r:id="rId5"/>
    <p:sldId id="268" r:id="rId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00" autoAdjust="0"/>
  </p:normalViewPr>
  <p:slideViewPr>
    <p:cSldViewPr>
      <p:cViewPr varScale="1">
        <p:scale>
          <a:sx n="56" d="100"/>
          <a:sy n="56" d="100"/>
        </p:scale>
        <p:origin x="18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DCE00F1-0C1C-4DFF-A5B9-5DB803C51BB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7C8A579-1C4B-4DA5-93B1-016872F322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E8D29-BD39-4263-97AE-0CB1B5E34B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7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6F9F-34B9-4667-88B8-F5D2EF310E1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9, 2016 – Presentation to Walter A. Bloedorn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1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6F9F-34B9-4667-88B8-F5D2EF310E1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9, 2016 – Presentation to Walter A. Bloedorn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20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6F9F-34B9-4667-88B8-F5D2EF310E1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9, 2016 – Presentation to Walter A. Bloedorn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14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6F9F-34B9-4667-88B8-F5D2EF310E1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9, 2016 – Presentation to Walter A. Bloedorn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2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A12F89-81D8-4ACB-8486-4C0FA949AA8D}" type="datetime4">
              <a:rPr lang="en-US" smtClean="0"/>
              <a:t>June 25,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to the Walter A. Bloedorn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2BE8-5D36-48A2-A3A7-3418B2509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CAC780-4AF2-431D-A946-8532D2E5F18B}" type="datetime4">
              <a:rPr lang="en-US" smtClean="0"/>
              <a:t>June 25,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to the Walter A. Bloedorn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2BE8-5D36-48A2-A3A7-3418B2509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207AF5-BF91-4867-B11A-C3D3196E673C}" type="datetime4">
              <a:rPr lang="en-US" smtClean="0"/>
              <a:t>June 25,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to the Walter A. Bloedorn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2BE8-5D36-48A2-A3A7-3418B2509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  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1440" y="2616200"/>
            <a:ext cx="3474720" cy="151892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r">
              <a:lnSpc>
                <a:spcPts val="4400"/>
              </a:lnSpc>
              <a:defRPr sz="400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9" name="Picture 8" descr="Educare_revers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20" y="443291"/>
            <a:ext cx="1691640" cy="824639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"/>
          <a:stretch/>
        </p:blipFill>
        <p:spPr>
          <a:xfrm>
            <a:off x="609599" y="656948"/>
            <a:ext cx="3688081" cy="5647376"/>
          </a:xfrm>
          <a:prstGeom prst="roundRect">
            <a:avLst/>
          </a:prstGeom>
          <a:effectLst/>
        </p:spPr>
      </p:pic>
      <p:sp>
        <p:nvSpPr>
          <p:cNvPr id="4" name="TextBox 3"/>
          <p:cNvSpPr txBox="1"/>
          <p:nvPr userDrawn="1"/>
        </p:nvSpPr>
        <p:spPr>
          <a:xfrm>
            <a:off x="-1076960" y="10464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6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2BE8-5D36-48A2-A3A7-3418B2509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3CFB82-0BE8-463B-AA84-83FBEAD9C847}" type="datetime4">
              <a:rPr lang="en-US" smtClean="0"/>
              <a:t>June 25,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to the Walter A. Bloedorn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2BE8-5D36-48A2-A3A7-3418B2509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65EC59-FE34-4794-83A2-F507E41CEDCD}" type="datetime4">
              <a:rPr lang="en-US" smtClean="0"/>
              <a:t>June 25,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to the Walter A. Bloedorn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2BE8-5D36-48A2-A3A7-3418B2509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C493B-C3E5-45CE-8415-E51CE0223A7A}" type="datetime4">
              <a:rPr lang="en-US" smtClean="0"/>
              <a:t>June 25,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to the Walter A. Bloedorn Foundation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2BE8-5D36-48A2-A3A7-3418B2509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052201-7EB2-4812-90CB-4C836D33B81A}" type="datetime4">
              <a:rPr lang="en-US" smtClean="0"/>
              <a:t>June 25,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to the Walter A. Bloedorn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2BE8-5D36-48A2-A3A7-3418B2509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F9BF3-2C68-444F-A1CF-1F527F0519C0}" type="datetime4">
              <a:rPr lang="en-US" smtClean="0"/>
              <a:t>June 25,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to the Walter A. Bloedorn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2BE8-5D36-48A2-A3A7-3418B2509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5179E-763D-450D-A6CE-E223A0EF630A}" type="datetime4">
              <a:rPr lang="en-US" smtClean="0"/>
              <a:t>June 25,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to the Walter A. Bloedorn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2BE8-5D36-48A2-A3A7-3418B2509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CA3640-095A-4561-BFFB-8D748E534AFE}" type="datetime4">
              <a:rPr lang="en-US" smtClean="0"/>
              <a:t>June 25,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to the Walter A. Bloedorn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2BE8-5D36-48A2-A3A7-3418B2509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22BE8-5D36-48A2-A3A7-3418B2509C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DUCARE_LOGO WASH DC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054850" y="276071"/>
            <a:ext cx="1631950" cy="7145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1759131"/>
            <a:ext cx="4495800" cy="2375989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Educare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Future Scholars Program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19600" y="4343400"/>
            <a:ext cx="4572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CAAB DC Saves Forum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27,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55626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Alexa Verme</a:t>
            </a:r>
          </a:p>
          <a:p>
            <a:pPr>
              <a:spcBef>
                <a:spcPct val="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Assistant Director, EHS </a:t>
            </a:r>
            <a:r>
              <a:rPr lang="en-US" sz="1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Partnershps</a:t>
            </a:r>
            <a:endParaRPr lang="en-US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averme@educaredc.org</a:t>
            </a:r>
          </a:p>
          <a:p>
            <a:pPr lvl="0">
              <a:spcBef>
                <a:spcPct val="0"/>
              </a:spcBef>
              <a:defRPr/>
            </a:pP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4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81800" cy="1143000"/>
          </a:xfrm>
        </p:spPr>
        <p:txBody>
          <a:bodyPr anchor="ctr"/>
          <a:lstStyle/>
          <a:p>
            <a:pPr algn="l"/>
            <a:r>
              <a:rPr lang="en-US" sz="3200" spc="-50" dirty="0" err="1">
                <a:solidFill>
                  <a:srgbClr val="B509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Educare</a:t>
            </a:r>
            <a:r>
              <a:rPr lang="en-US" sz="3200" spc="-50" dirty="0">
                <a:solidFill>
                  <a:srgbClr val="B509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DC:</a:t>
            </a:r>
            <a:r>
              <a:rPr lang="en-US" dirty="0"/>
              <a:t> </a:t>
            </a:r>
            <a:r>
              <a:rPr lang="en-US" sz="3200" spc="-50" dirty="0">
                <a:solidFill>
                  <a:srgbClr val="B509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486400" cy="5410200"/>
          </a:xfrm>
        </p:spPr>
        <p:txBody>
          <a:bodyPr>
            <a:normAutofit lnSpcReduction="10000"/>
          </a:bodyPr>
          <a:lstStyle/>
          <a:p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Opened in 2012 in Parkside-Kenilworth neighborhood in Ward 7</a:t>
            </a:r>
          </a:p>
          <a:p>
            <a:pPr marL="0" indent="0">
              <a:buNone/>
            </a:pP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Serves 160 children ages 6 weeks – 5 years with a full-day, full-year Early Head Start/Head Start program</a:t>
            </a:r>
          </a:p>
          <a:p>
            <a:pPr>
              <a:buNone/>
            </a:pP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of a 23-school national network</a:t>
            </a:r>
          </a:p>
          <a:p>
            <a:pPr>
              <a:buNone/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that started in 2000 in Chicago</a:t>
            </a:r>
          </a:p>
          <a:p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Educare’s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evidence-based program proven to narrow achievement gap for young children living in poverty</a:t>
            </a:r>
          </a:p>
          <a:p>
            <a:pPr>
              <a:buNone/>
            </a:pP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Program, policy and research</a:t>
            </a:r>
          </a:p>
          <a:p>
            <a:pPr>
              <a:buNone/>
            </a:pPr>
            <a:endParaRPr lang="en-US" sz="2100" dirty="0"/>
          </a:p>
          <a:p>
            <a:pPr>
              <a:buNone/>
            </a:pPr>
            <a:endParaRPr lang="en-US" sz="21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2BE8-5D36-48A2-A3A7-3418B2509CA8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9" descr="LHarbison_Educare32217_146.jpg"/>
          <p:cNvPicPr>
            <a:picLocks noChangeAspect="1"/>
          </p:cNvPicPr>
          <p:nvPr/>
        </p:nvPicPr>
        <p:blipFill>
          <a:blip r:embed="rId3" cstate="print"/>
          <a:srcRect l="44231" r="9616"/>
          <a:stretch>
            <a:fillRect/>
          </a:stretch>
        </p:blipFill>
        <p:spPr>
          <a:xfrm>
            <a:off x="5867400" y="1371600"/>
            <a:ext cx="3077308" cy="444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10208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81800" cy="1143000"/>
          </a:xfrm>
        </p:spPr>
        <p:txBody>
          <a:bodyPr anchor="ctr"/>
          <a:lstStyle/>
          <a:p>
            <a:pPr algn="l"/>
            <a:r>
              <a:rPr lang="en-US" sz="3200" spc="-50" dirty="0">
                <a:solidFill>
                  <a:srgbClr val="B509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Features of the </a:t>
            </a:r>
            <a:r>
              <a:rPr lang="en-US" sz="3200" spc="-50" dirty="0" err="1">
                <a:solidFill>
                  <a:srgbClr val="B509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Educare</a:t>
            </a:r>
            <a:r>
              <a:rPr lang="en-US" sz="3200" spc="-50" dirty="0">
                <a:solidFill>
                  <a:srgbClr val="B509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76800" cy="5410200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High-quality teachers </a:t>
            </a:r>
          </a:p>
          <a:p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Research-based practices</a:t>
            </a:r>
          </a:p>
          <a:p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Instructional coaches</a:t>
            </a:r>
          </a:p>
          <a:p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Intensive family engagement</a:t>
            </a:r>
          </a:p>
          <a:p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Comprehensive services</a:t>
            </a:r>
          </a:p>
          <a:p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Strong local partnerships </a:t>
            </a:r>
          </a:p>
          <a:p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evaluation partner (UMD)</a:t>
            </a:r>
          </a:p>
          <a:p>
            <a:endParaRPr lang="en-US" sz="2100" dirty="0"/>
          </a:p>
          <a:p>
            <a:pPr>
              <a:buNone/>
            </a:pPr>
            <a:endParaRPr lang="en-US" sz="2100" dirty="0"/>
          </a:p>
          <a:p>
            <a:pPr>
              <a:buNone/>
            </a:pPr>
            <a:endParaRPr lang="en-US" sz="2100" dirty="0"/>
          </a:p>
          <a:p>
            <a:pPr>
              <a:buNone/>
            </a:pPr>
            <a:endParaRPr lang="en-US" sz="21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2BE8-5D36-48A2-A3A7-3418B2509CA8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3" r="1"/>
          <a:stretch/>
        </p:blipFill>
        <p:spPr>
          <a:xfrm>
            <a:off x="4753709" y="1905000"/>
            <a:ext cx="3933091" cy="3801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88668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15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3200" dirty="0" err="1">
                <a:solidFill>
                  <a:srgbClr val="B509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Educare</a:t>
            </a:r>
            <a:r>
              <a:rPr lang="en-US" sz="3200" dirty="0">
                <a:solidFill>
                  <a:srgbClr val="B509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Future Scholars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B5093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524000"/>
            <a:ext cx="4648200" cy="47643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100" dirty="0">
              <a:latin typeface="Verdana"/>
              <a:cs typeface="Verdana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Began in August 2016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Universal: all enrolled children receive a 529 “Scholarship” fund</a:t>
            </a:r>
          </a:p>
          <a:p>
            <a:pPr marL="0" lvl="1" indent="0">
              <a:buNone/>
            </a:pPr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Goals: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Verdana"/>
              </a:rPr>
              <a:t>Build good habits for school (Attendance, literacy, and family engagement)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Verdana"/>
              </a:rPr>
              <a:t>Encourage families to open 529 Family Savings Accounts and save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Verdana"/>
              </a:rPr>
              <a:t>Support financial literacy through community partnerships and workshops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2BE8-5D36-48A2-A3A7-3418B2509CA8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3" descr="S:\Marketing\Pictures\Professional Photos- June 2015\Frequently Used Photos for Marketing\F2315_5D_IMG_3017.jpg">
            <a:extLst>
              <a:ext uri="{FF2B5EF4-FFF2-40B4-BE49-F238E27FC236}">
                <a16:creationId xmlns:a16="http://schemas.microsoft.com/office/drawing/2014/main" id="{B5BFE023-B3A4-452A-910F-C6E615643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1209777"/>
            <a:ext cx="3429000" cy="5140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94781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15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B5093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2550"/>
            <a:ext cx="8229600" cy="386126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2BE8-5D36-48A2-A3A7-3418B2509C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94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228</Words>
  <Application>Microsoft Office PowerPoint</Application>
  <PresentationFormat>On-screen Show (4:3)</PresentationFormat>
  <Paragraphs>58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Office Theme</vt:lpstr>
      <vt:lpstr>Educare Future Scholars Program </vt:lpstr>
      <vt:lpstr>Educare DC: Overview</vt:lpstr>
      <vt:lpstr>Features of the Educare Model</vt:lpstr>
      <vt:lpstr>PowerPoint Presentation</vt:lpstr>
      <vt:lpstr>PowerPoint Presentation</vt:lpstr>
    </vt:vector>
  </TitlesOfParts>
  <Company>United Planning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Educare: Overview</dc:title>
  <dc:creator>Kgarland</dc:creator>
  <cp:lastModifiedBy>Alexa Verme</cp:lastModifiedBy>
  <cp:revision>36</cp:revision>
  <dcterms:created xsi:type="dcterms:W3CDTF">2016-02-09T15:21:02Z</dcterms:created>
  <dcterms:modified xsi:type="dcterms:W3CDTF">2019-06-26T01:05:03Z</dcterms:modified>
</cp:coreProperties>
</file>