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60" r:id="rId5"/>
  </p:sldMasterIdLst>
  <p:notesMasterIdLst>
    <p:notesMasterId r:id="rId17"/>
  </p:notesMasterIdLst>
  <p:sldIdLst>
    <p:sldId id="260" r:id="rId6"/>
    <p:sldId id="1068" r:id="rId7"/>
    <p:sldId id="1069" r:id="rId8"/>
    <p:sldId id="1067" r:id="rId9"/>
    <p:sldId id="273" r:id="rId10"/>
    <p:sldId id="274" r:id="rId11"/>
    <p:sldId id="1070" r:id="rId12"/>
    <p:sldId id="291" r:id="rId13"/>
    <p:sldId id="430" r:id="rId14"/>
    <p:sldId id="432" r:id="rId15"/>
    <p:sldId id="1064" r:id="rId16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AD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7689" autoAdjust="0"/>
    <p:restoredTop sz="96816"/>
  </p:normalViewPr>
  <p:slideViewPr>
    <p:cSldViewPr snapToGrid="0">
      <p:cViewPr varScale="1">
        <p:scale>
          <a:sx n="97" d="100"/>
          <a:sy n="97" d="100"/>
        </p:scale>
        <p:origin x="108" y="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3" d="100"/>
          <a:sy n="73" d="100"/>
        </p:scale>
        <p:origin x="3560" y="2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83EF9BE-2814-4AD5-B0A6-C5036749BEF6}" type="doc">
      <dgm:prSet loTypeId="urn:microsoft.com/office/officeart/2005/8/layout/lProcess2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511570E2-A3E7-41B6-97E9-B2B5ED198F61}">
      <dgm:prSet phldrT="[Text]" custT="1">
        <dgm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dgm:style>
      </dgm:prSet>
      <dgm:spPr/>
      <dgm:t>
        <a:bodyPr anchor="t"/>
        <a:lstStyle/>
        <a:p>
          <a:r>
            <a:rPr lang="en-US" sz="2400" dirty="0">
              <a:solidFill>
                <a:schemeClr val="bg1"/>
              </a:solidFill>
              <a:latin typeface="Corbel" panose="020B0503020204020204" pitchFamily="34" charset="0"/>
            </a:rPr>
            <a:t>The </a:t>
          </a:r>
          <a:r>
            <a:rPr lang="en-US" sz="2400" b="1" u="sng" dirty="0">
              <a:solidFill>
                <a:schemeClr val="bg1"/>
              </a:solidFill>
              <a:latin typeface="Corbel" panose="020B0503020204020204" pitchFamily="34" charset="0"/>
            </a:rPr>
            <a:t>MYTH</a:t>
          </a:r>
          <a:r>
            <a:rPr lang="en-US" sz="2400" dirty="0">
              <a:solidFill>
                <a:schemeClr val="bg1"/>
              </a:solidFill>
              <a:latin typeface="Corbel" panose="020B0503020204020204" pitchFamily="34" charset="0"/>
            </a:rPr>
            <a:t>: </a:t>
          </a:r>
        </a:p>
        <a:p>
          <a:r>
            <a:rPr lang="en-US" sz="1900" dirty="0">
              <a:solidFill>
                <a:schemeClr val="bg1"/>
              </a:solidFill>
              <a:latin typeface="Corbel" panose="020B0503020204020204" pitchFamily="34" charset="0"/>
            </a:rPr>
            <a:t>There is a system that works, and communities of color are doing something wrong</a:t>
          </a:r>
        </a:p>
      </dgm:t>
    </dgm:pt>
    <dgm:pt modelId="{2C0FE62D-9417-4390-A012-F3EC0A32724B}" type="parTrans" cxnId="{25EC9DEC-7C4A-4715-899F-46DBEF914659}">
      <dgm:prSet/>
      <dgm:spPr/>
      <dgm:t>
        <a:bodyPr/>
        <a:lstStyle/>
        <a:p>
          <a:endParaRPr lang="en-US"/>
        </a:p>
      </dgm:t>
    </dgm:pt>
    <dgm:pt modelId="{FA72BFA9-02A1-44ED-AFD6-10A9F02840F2}" type="sibTrans" cxnId="{25EC9DEC-7C4A-4715-899F-46DBEF914659}">
      <dgm:prSet/>
      <dgm:spPr/>
      <dgm:t>
        <a:bodyPr/>
        <a:lstStyle/>
        <a:p>
          <a:endParaRPr lang="en-US"/>
        </a:p>
      </dgm:t>
    </dgm:pt>
    <dgm:pt modelId="{74334FC2-FBD7-4EE8-B438-E70FDFA5B3DC}">
      <dgm:prSet custT="1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2000" dirty="0">
              <a:latin typeface="Corbel" panose="020B0503020204020204" pitchFamily="34" charset="0"/>
            </a:rPr>
            <a:t>In their finances</a:t>
          </a:r>
        </a:p>
      </dgm:t>
    </dgm:pt>
    <dgm:pt modelId="{D12F0BEA-DEB9-440F-95F4-BAF83A5C88A1}" type="parTrans" cxnId="{3C5E3C73-8514-4C40-82BA-0C59954BF410}">
      <dgm:prSet/>
      <dgm:spPr/>
      <dgm:t>
        <a:bodyPr/>
        <a:lstStyle/>
        <a:p>
          <a:endParaRPr lang="en-US"/>
        </a:p>
      </dgm:t>
    </dgm:pt>
    <dgm:pt modelId="{34EDD0CF-9026-4784-9178-5EB4B22003D7}" type="sibTrans" cxnId="{3C5E3C73-8514-4C40-82BA-0C59954BF410}">
      <dgm:prSet/>
      <dgm:spPr/>
      <dgm:t>
        <a:bodyPr/>
        <a:lstStyle/>
        <a:p>
          <a:endParaRPr lang="en-US"/>
        </a:p>
      </dgm:t>
    </dgm:pt>
    <dgm:pt modelId="{6897F79E-124A-47F1-B840-D1C363DFD6BF}">
      <dgm:prSet custT="1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2000" dirty="0">
              <a:latin typeface="Corbel" panose="020B0503020204020204" pitchFamily="34" charset="0"/>
            </a:rPr>
            <a:t>On the job</a:t>
          </a:r>
        </a:p>
      </dgm:t>
    </dgm:pt>
    <dgm:pt modelId="{302E4899-BC55-466C-892F-3AE667061D6E}" type="parTrans" cxnId="{182BD5CD-FEC1-4B96-9AA3-346AE87C771E}">
      <dgm:prSet/>
      <dgm:spPr/>
      <dgm:t>
        <a:bodyPr/>
        <a:lstStyle/>
        <a:p>
          <a:endParaRPr lang="en-US"/>
        </a:p>
      </dgm:t>
    </dgm:pt>
    <dgm:pt modelId="{B3C2BCC3-C3A6-445E-BCC5-8F1FC57FFA3B}" type="sibTrans" cxnId="{182BD5CD-FEC1-4B96-9AA3-346AE87C771E}">
      <dgm:prSet/>
      <dgm:spPr/>
      <dgm:t>
        <a:bodyPr/>
        <a:lstStyle/>
        <a:p>
          <a:endParaRPr lang="en-US"/>
        </a:p>
      </dgm:t>
    </dgm:pt>
    <dgm:pt modelId="{F0F410BD-F3C1-44AA-89EB-05D5F418975A}">
      <dgm:prSet custT="1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 anchor="ctr"/>
        <a:lstStyle/>
        <a:p>
          <a:pPr algn="ctr">
            <a:lnSpc>
              <a:spcPct val="100000"/>
            </a:lnSpc>
            <a:spcAft>
              <a:spcPts val="0"/>
            </a:spcAft>
          </a:pPr>
          <a:endParaRPr lang="en-US" sz="2000" dirty="0" smtClean="0">
            <a:latin typeface="Corbel" panose="020B0503020204020204" pitchFamily="34" charset="0"/>
          </a:endParaRPr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en-US" sz="2000" dirty="0" smtClean="0">
              <a:latin typeface="Corbel" panose="020B0503020204020204" pitchFamily="34" charset="0"/>
            </a:rPr>
            <a:t>Personal </a:t>
          </a:r>
          <a:r>
            <a:rPr lang="en-US" sz="2000" dirty="0">
              <a:latin typeface="Corbel" panose="020B0503020204020204" pitchFamily="34" charset="0"/>
            </a:rPr>
            <a:t>decisions</a:t>
          </a:r>
        </a:p>
      </dgm:t>
    </dgm:pt>
    <dgm:pt modelId="{0C5331EE-426C-425E-A765-FF38BB32B354}" type="parTrans" cxnId="{89861726-E45D-44B3-98CC-5D6402A8F5FF}">
      <dgm:prSet/>
      <dgm:spPr/>
      <dgm:t>
        <a:bodyPr/>
        <a:lstStyle/>
        <a:p>
          <a:endParaRPr lang="en-US"/>
        </a:p>
      </dgm:t>
    </dgm:pt>
    <dgm:pt modelId="{65EE7662-57A7-4918-9019-817908CDE5A1}" type="sibTrans" cxnId="{89861726-E45D-44B3-98CC-5D6402A8F5FF}">
      <dgm:prSet/>
      <dgm:spPr/>
      <dgm:t>
        <a:bodyPr/>
        <a:lstStyle/>
        <a:p>
          <a:endParaRPr lang="en-US"/>
        </a:p>
      </dgm:t>
    </dgm:pt>
    <dgm:pt modelId="{3D93CABC-89F5-4D66-ABF1-26176E7BC1D6}">
      <dgm:prSet custT="1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 anchor="ctr"/>
        <a:lstStyle/>
        <a:p>
          <a:pPr algn="ctr">
            <a:lnSpc>
              <a:spcPct val="90000"/>
            </a:lnSpc>
            <a:spcAft>
              <a:spcPct val="15000"/>
            </a:spcAft>
          </a:pPr>
          <a:endParaRPr lang="en-US" sz="2000" dirty="0">
            <a:latin typeface="Corbel" panose="020B0503020204020204" pitchFamily="34" charset="0"/>
          </a:endParaRPr>
        </a:p>
      </dgm:t>
    </dgm:pt>
    <dgm:pt modelId="{E8454172-24DA-481C-B77B-A6241B10A676}" type="parTrans" cxnId="{49752F3D-485F-4571-915A-ACE5FD233D5D}">
      <dgm:prSet/>
      <dgm:spPr/>
      <dgm:t>
        <a:bodyPr/>
        <a:lstStyle/>
        <a:p>
          <a:endParaRPr lang="en-US"/>
        </a:p>
      </dgm:t>
    </dgm:pt>
    <dgm:pt modelId="{95EDCC73-8255-48AA-99BC-BB62868A8ECE}" type="sibTrans" cxnId="{49752F3D-485F-4571-915A-ACE5FD233D5D}">
      <dgm:prSet/>
      <dgm:spPr/>
      <dgm:t>
        <a:bodyPr/>
        <a:lstStyle/>
        <a:p>
          <a:endParaRPr lang="en-US"/>
        </a:p>
      </dgm:t>
    </dgm:pt>
    <dgm:pt modelId="{6CC8B3D5-1941-44F1-AD18-B77DE117AD76}">
      <dgm:prSet custT="1"/>
      <dgm:spPr>
        <a:solidFill>
          <a:schemeClr val="tx1"/>
        </a:solidFill>
      </dgm:spPr>
      <dgm:t>
        <a:bodyPr anchor="t"/>
        <a:lstStyle/>
        <a:p>
          <a:r>
            <a:rPr lang="en-US" sz="2400" dirty="0">
              <a:solidFill>
                <a:schemeClr val="bg1"/>
              </a:solidFill>
              <a:latin typeface="Corbel" panose="020B0503020204020204" pitchFamily="34" charset="0"/>
            </a:rPr>
            <a:t>The </a:t>
          </a:r>
          <a:r>
            <a:rPr lang="en-US" sz="2400" b="1" u="sng" dirty="0">
              <a:solidFill>
                <a:schemeClr val="bg1"/>
              </a:solidFill>
              <a:latin typeface="Corbel" panose="020B0503020204020204" pitchFamily="34" charset="0"/>
            </a:rPr>
            <a:t>TRUTH</a:t>
          </a:r>
          <a:r>
            <a:rPr lang="en-US" sz="2400" dirty="0">
              <a:solidFill>
                <a:schemeClr val="bg1"/>
              </a:solidFill>
              <a:latin typeface="Corbel" panose="020B0503020204020204" pitchFamily="34" charset="0"/>
            </a:rPr>
            <a:t>: </a:t>
          </a:r>
        </a:p>
        <a:p>
          <a:r>
            <a:rPr lang="en-US" sz="2000" dirty="0">
              <a:solidFill>
                <a:schemeClr val="bg1"/>
              </a:solidFill>
              <a:latin typeface="Corbel" panose="020B0503020204020204" pitchFamily="34" charset="0"/>
            </a:rPr>
            <a:t>Our economy is designed to reward the wealthy and leave others behind</a:t>
          </a:r>
        </a:p>
      </dgm:t>
    </dgm:pt>
    <dgm:pt modelId="{DAC602FE-8202-44BC-9175-9E94D8627A58}" type="parTrans" cxnId="{38CC2C4B-7ABA-4D9C-8164-7C7A73D43024}">
      <dgm:prSet/>
      <dgm:spPr/>
      <dgm:t>
        <a:bodyPr/>
        <a:lstStyle/>
        <a:p>
          <a:endParaRPr lang="en-US"/>
        </a:p>
      </dgm:t>
    </dgm:pt>
    <dgm:pt modelId="{F4F5C5E2-ACD1-4BFF-BC0E-37B41E597CD9}" type="sibTrans" cxnId="{38CC2C4B-7ABA-4D9C-8164-7C7A73D43024}">
      <dgm:prSet/>
      <dgm:spPr/>
      <dgm:t>
        <a:bodyPr/>
        <a:lstStyle/>
        <a:p>
          <a:endParaRPr lang="en-US"/>
        </a:p>
      </dgm:t>
    </dgm:pt>
    <dgm:pt modelId="{53E9D6F5-3C20-4E7D-86FB-08C2B0E7FF17}">
      <dgm:prSet custT="1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2000" dirty="0">
              <a:latin typeface="Corbel" panose="020B0503020204020204" pitchFamily="34" charset="0"/>
            </a:rPr>
            <a:t>An upside down tax system </a:t>
          </a:r>
        </a:p>
      </dgm:t>
    </dgm:pt>
    <dgm:pt modelId="{384020DB-960F-46D0-A0C1-00C5FDFA60AD}" type="parTrans" cxnId="{C86A2057-6B19-4764-B76A-3D59596DB3E6}">
      <dgm:prSet/>
      <dgm:spPr/>
      <dgm:t>
        <a:bodyPr/>
        <a:lstStyle/>
        <a:p>
          <a:endParaRPr lang="en-US"/>
        </a:p>
      </dgm:t>
    </dgm:pt>
    <dgm:pt modelId="{FD8B5176-A6F2-430E-9DCD-4243A4BC96FD}" type="sibTrans" cxnId="{C86A2057-6B19-4764-B76A-3D59596DB3E6}">
      <dgm:prSet/>
      <dgm:spPr/>
      <dgm:t>
        <a:bodyPr/>
        <a:lstStyle/>
        <a:p>
          <a:endParaRPr lang="en-US"/>
        </a:p>
      </dgm:t>
    </dgm:pt>
    <dgm:pt modelId="{2755B427-09C7-4550-AB07-1856C541E1EA}">
      <dgm:prSet custT="1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2000" dirty="0"/>
            <a:t>Residential economic segregation </a:t>
          </a:r>
        </a:p>
      </dgm:t>
    </dgm:pt>
    <dgm:pt modelId="{06B4D643-F86D-4EF5-A765-BECD05FFB637}" type="parTrans" cxnId="{132E483A-219F-4871-B4E1-F8B790A20587}">
      <dgm:prSet/>
      <dgm:spPr/>
      <dgm:t>
        <a:bodyPr/>
        <a:lstStyle/>
        <a:p>
          <a:endParaRPr lang="en-US"/>
        </a:p>
      </dgm:t>
    </dgm:pt>
    <dgm:pt modelId="{B63EBA55-A702-49F4-BF34-4D5A11298762}" type="sibTrans" cxnId="{132E483A-219F-4871-B4E1-F8B790A20587}">
      <dgm:prSet/>
      <dgm:spPr/>
      <dgm:t>
        <a:bodyPr/>
        <a:lstStyle/>
        <a:p>
          <a:endParaRPr lang="en-US"/>
        </a:p>
      </dgm:t>
    </dgm:pt>
    <dgm:pt modelId="{8658B4A7-722B-430A-B62F-A67FE4F087AD}">
      <dgm:prSet custT="1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1900" dirty="0">
              <a:latin typeface="Corbel" panose="020B0503020204020204" pitchFamily="34" charset="0"/>
            </a:rPr>
            <a:t>Lack of investment in disenfranchised communities</a:t>
          </a:r>
        </a:p>
      </dgm:t>
    </dgm:pt>
    <dgm:pt modelId="{68FEB5EA-7213-4D24-B13F-709FC4015130}" type="parTrans" cxnId="{8E3DA1B2-521B-4660-9307-20A64E96A65D}">
      <dgm:prSet/>
      <dgm:spPr/>
      <dgm:t>
        <a:bodyPr/>
        <a:lstStyle/>
        <a:p>
          <a:endParaRPr lang="en-US"/>
        </a:p>
      </dgm:t>
    </dgm:pt>
    <dgm:pt modelId="{98788B15-6204-49A5-B6A3-2F76DAAF8C7D}" type="sibTrans" cxnId="{8E3DA1B2-521B-4660-9307-20A64E96A65D}">
      <dgm:prSet/>
      <dgm:spPr/>
      <dgm:t>
        <a:bodyPr/>
        <a:lstStyle/>
        <a:p>
          <a:endParaRPr lang="en-US"/>
        </a:p>
      </dgm:t>
    </dgm:pt>
    <dgm:pt modelId="{5350950B-F98E-4049-A491-FBD2D4BED739}" type="pres">
      <dgm:prSet presAssocID="{B83EF9BE-2814-4AD5-B0A6-C5036749BEF6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E43343C-FF19-4B6E-9392-B2E060A5E714}" type="pres">
      <dgm:prSet presAssocID="{511570E2-A3E7-41B6-97E9-B2B5ED198F61}" presName="compNode" presStyleCnt="0"/>
      <dgm:spPr/>
    </dgm:pt>
    <dgm:pt modelId="{4F395E2A-19CB-4EDA-84A4-71E8E14A1777}" type="pres">
      <dgm:prSet presAssocID="{511570E2-A3E7-41B6-97E9-B2B5ED198F61}" presName="aNode" presStyleLbl="bgShp" presStyleIdx="0" presStyleCnt="2" custLinFactNeighborY="-242"/>
      <dgm:spPr/>
      <dgm:t>
        <a:bodyPr/>
        <a:lstStyle/>
        <a:p>
          <a:endParaRPr lang="en-US"/>
        </a:p>
      </dgm:t>
    </dgm:pt>
    <dgm:pt modelId="{E02464A4-F6D9-494A-BE60-910C3F114E4F}" type="pres">
      <dgm:prSet presAssocID="{511570E2-A3E7-41B6-97E9-B2B5ED198F61}" presName="textNode" presStyleLbl="bgShp" presStyleIdx="0" presStyleCnt="2"/>
      <dgm:spPr/>
      <dgm:t>
        <a:bodyPr/>
        <a:lstStyle/>
        <a:p>
          <a:endParaRPr lang="en-US"/>
        </a:p>
      </dgm:t>
    </dgm:pt>
    <dgm:pt modelId="{0427DAE2-076D-4E7E-B27E-1CEC1CF60459}" type="pres">
      <dgm:prSet presAssocID="{511570E2-A3E7-41B6-97E9-B2B5ED198F61}" presName="compChildNode" presStyleCnt="0"/>
      <dgm:spPr/>
    </dgm:pt>
    <dgm:pt modelId="{6F3B77EC-D724-4F09-B77C-AAF927CFF865}" type="pres">
      <dgm:prSet presAssocID="{511570E2-A3E7-41B6-97E9-B2B5ED198F61}" presName="theInnerList" presStyleCnt="0"/>
      <dgm:spPr/>
    </dgm:pt>
    <dgm:pt modelId="{D8697467-0A0F-4676-9DE6-6D8B44BCA55A}" type="pres">
      <dgm:prSet presAssocID="{74334FC2-FBD7-4EE8-B438-E70FDFA5B3DC}" presName="childNode" presStyleLbl="node1" presStyleIdx="0" presStyleCnt="6" custLinFactY="9636" custLinFactNeighborX="671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15431E-75D2-44A6-BB1B-FA8F491A482D}" type="pres">
      <dgm:prSet presAssocID="{74334FC2-FBD7-4EE8-B438-E70FDFA5B3DC}" presName="aSpace2" presStyleCnt="0"/>
      <dgm:spPr/>
    </dgm:pt>
    <dgm:pt modelId="{24EE28C5-695F-44B9-AC29-40ACCB2FFB27}" type="pres">
      <dgm:prSet presAssocID="{6897F79E-124A-47F1-B840-D1C363DFD6BF}" presName="childNode" presStyleLbl="node1" presStyleIdx="1" presStyleCnt="6" custLinFactY="5272" custLinFactNeighborX="1565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ACDEAD-C70C-40CD-BAF1-354594C244A1}" type="pres">
      <dgm:prSet presAssocID="{6897F79E-124A-47F1-B840-D1C363DFD6BF}" presName="aSpace2" presStyleCnt="0"/>
      <dgm:spPr/>
    </dgm:pt>
    <dgm:pt modelId="{E67E6A85-3112-4D46-9D6A-DCD8F364E637}" type="pres">
      <dgm:prSet presAssocID="{F0F410BD-F3C1-44AA-89EB-05D5F418975A}" presName="childNode" presStyleLbl="node1" presStyleIdx="2" presStyleCnt="6" custLinFactY="286" custLinFactNeighborX="1415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DBF44C-6492-4D88-95A0-1A047DF1AF5E}" type="pres">
      <dgm:prSet presAssocID="{511570E2-A3E7-41B6-97E9-B2B5ED198F61}" presName="aSpace" presStyleCnt="0"/>
      <dgm:spPr/>
    </dgm:pt>
    <dgm:pt modelId="{63A09C4E-4B66-47C5-B3AF-BE540F3C5373}" type="pres">
      <dgm:prSet presAssocID="{6CC8B3D5-1941-44F1-AD18-B77DE117AD76}" presName="compNode" presStyleCnt="0"/>
      <dgm:spPr/>
    </dgm:pt>
    <dgm:pt modelId="{372F75F8-F06B-4886-A9C3-D4A558166450}" type="pres">
      <dgm:prSet presAssocID="{6CC8B3D5-1941-44F1-AD18-B77DE117AD76}" presName="aNode" presStyleLbl="bgShp" presStyleIdx="1" presStyleCnt="2"/>
      <dgm:spPr/>
      <dgm:t>
        <a:bodyPr/>
        <a:lstStyle/>
        <a:p>
          <a:endParaRPr lang="en-US"/>
        </a:p>
      </dgm:t>
    </dgm:pt>
    <dgm:pt modelId="{E10AEC1D-C2E0-4E51-BEA9-79FA0A51456C}" type="pres">
      <dgm:prSet presAssocID="{6CC8B3D5-1941-44F1-AD18-B77DE117AD76}" presName="textNode" presStyleLbl="bgShp" presStyleIdx="1" presStyleCnt="2"/>
      <dgm:spPr/>
      <dgm:t>
        <a:bodyPr/>
        <a:lstStyle/>
        <a:p>
          <a:endParaRPr lang="en-US"/>
        </a:p>
      </dgm:t>
    </dgm:pt>
    <dgm:pt modelId="{50A83969-48CE-4C7E-B033-BF74911DB74A}" type="pres">
      <dgm:prSet presAssocID="{6CC8B3D5-1941-44F1-AD18-B77DE117AD76}" presName="compChildNode" presStyleCnt="0"/>
      <dgm:spPr/>
    </dgm:pt>
    <dgm:pt modelId="{5AB2A50A-7A7B-4B3D-ACE5-95FF8187B074}" type="pres">
      <dgm:prSet presAssocID="{6CC8B3D5-1941-44F1-AD18-B77DE117AD76}" presName="theInnerList" presStyleCnt="0"/>
      <dgm:spPr/>
    </dgm:pt>
    <dgm:pt modelId="{527476E0-4F2E-4523-A7A6-83DE5D106318}" type="pres">
      <dgm:prSet presAssocID="{53E9D6F5-3C20-4E7D-86FB-08C2B0E7FF17}" presName="childNode" presStyleLbl="node1" presStyleIdx="3" presStyleCnt="6" custLinFactY="7129" custLinFactNeighborX="336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BFFB8A-9361-4169-A6A5-2B88F429155C}" type="pres">
      <dgm:prSet presAssocID="{53E9D6F5-3C20-4E7D-86FB-08C2B0E7FF17}" presName="aSpace2" presStyleCnt="0"/>
      <dgm:spPr/>
    </dgm:pt>
    <dgm:pt modelId="{613C9207-7600-468B-B1A1-9E3512235E42}" type="pres">
      <dgm:prSet presAssocID="{2755B427-09C7-4550-AB07-1856C541E1EA}" presName="childNode" presStyleLbl="node1" presStyleIdx="4" presStyleCnt="6" custLinFactY="3201" custLinFactNeighborX="336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91A85D0-357B-4525-8003-AF794395D2CE}" type="pres">
      <dgm:prSet presAssocID="{2755B427-09C7-4550-AB07-1856C541E1EA}" presName="aSpace2" presStyleCnt="0"/>
      <dgm:spPr/>
    </dgm:pt>
    <dgm:pt modelId="{4B777105-53F3-44DB-8B3B-942F4036BEBD}" type="pres">
      <dgm:prSet presAssocID="{8658B4A7-722B-430A-B62F-A67FE4F087AD}" presName="childNode" presStyleLbl="node1" presStyleIdx="5" presStyleCnt="6" custLinFactNeighborY="9589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6C3AF39-8E50-4567-9F90-E6E5BE46CD0C}" type="presOf" srcId="{F0F410BD-F3C1-44AA-89EB-05D5F418975A}" destId="{E67E6A85-3112-4D46-9D6A-DCD8F364E637}" srcOrd="0" destOrd="0" presId="urn:microsoft.com/office/officeart/2005/8/layout/lProcess2"/>
    <dgm:cxn modelId="{89861726-E45D-44B3-98CC-5D6402A8F5FF}" srcId="{511570E2-A3E7-41B6-97E9-B2B5ED198F61}" destId="{F0F410BD-F3C1-44AA-89EB-05D5F418975A}" srcOrd="2" destOrd="0" parTransId="{0C5331EE-426C-425E-A765-FF38BB32B354}" sibTransId="{65EE7662-57A7-4918-9019-817908CDE5A1}"/>
    <dgm:cxn modelId="{B395285D-E68C-4F57-822E-1C5455934D91}" type="presOf" srcId="{53E9D6F5-3C20-4E7D-86FB-08C2B0E7FF17}" destId="{527476E0-4F2E-4523-A7A6-83DE5D106318}" srcOrd="0" destOrd="0" presId="urn:microsoft.com/office/officeart/2005/8/layout/lProcess2"/>
    <dgm:cxn modelId="{38CC2C4B-7ABA-4D9C-8164-7C7A73D43024}" srcId="{B83EF9BE-2814-4AD5-B0A6-C5036749BEF6}" destId="{6CC8B3D5-1941-44F1-AD18-B77DE117AD76}" srcOrd="1" destOrd="0" parTransId="{DAC602FE-8202-44BC-9175-9E94D8627A58}" sibTransId="{F4F5C5E2-ACD1-4BFF-BC0E-37B41E597CD9}"/>
    <dgm:cxn modelId="{B0EF4333-8827-4455-98F4-4C163FAEA779}" type="presOf" srcId="{6CC8B3D5-1941-44F1-AD18-B77DE117AD76}" destId="{372F75F8-F06B-4886-A9C3-D4A558166450}" srcOrd="0" destOrd="0" presId="urn:microsoft.com/office/officeart/2005/8/layout/lProcess2"/>
    <dgm:cxn modelId="{9C6617B4-D087-4FB1-9DC8-FEBE82E9730E}" type="presOf" srcId="{3D93CABC-89F5-4D66-ABF1-26176E7BC1D6}" destId="{E67E6A85-3112-4D46-9D6A-DCD8F364E637}" srcOrd="0" destOrd="1" presId="urn:microsoft.com/office/officeart/2005/8/layout/lProcess2"/>
    <dgm:cxn modelId="{182BD5CD-FEC1-4B96-9AA3-346AE87C771E}" srcId="{511570E2-A3E7-41B6-97E9-B2B5ED198F61}" destId="{6897F79E-124A-47F1-B840-D1C363DFD6BF}" srcOrd="1" destOrd="0" parTransId="{302E4899-BC55-466C-892F-3AE667061D6E}" sibTransId="{B3C2BCC3-C3A6-445E-BCC5-8F1FC57FFA3B}"/>
    <dgm:cxn modelId="{C86A2057-6B19-4764-B76A-3D59596DB3E6}" srcId="{6CC8B3D5-1941-44F1-AD18-B77DE117AD76}" destId="{53E9D6F5-3C20-4E7D-86FB-08C2B0E7FF17}" srcOrd="0" destOrd="0" parTransId="{384020DB-960F-46D0-A0C1-00C5FDFA60AD}" sibTransId="{FD8B5176-A6F2-430E-9DCD-4243A4BC96FD}"/>
    <dgm:cxn modelId="{437D006A-0397-44F1-80A1-27C9C3EB740A}" type="presOf" srcId="{6897F79E-124A-47F1-B840-D1C363DFD6BF}" destId="{24EE28C5-695F-44B9-AC29-40ACCB2FFB27}" srcOrd="0" destOrd="0" presId="urn:microsoft.com/office/officeart/2005/8/layout/lProcess2"/>
    <dgm:cxn modelId="{8CF473E2-7528-4197-B6A6-EE14055454B2}" type="presOf" srcId="{B83EF9BE-2814-4AD5-B0A6-C5036749BEF6}" destId="{5350950B-F98E-4049-A491-FBD2D4BED739}" srcOrd="0" destOrd="0" presId="urn:microsoft.com/office/officeart/2005/8/layout/lProcess2"/>
    <dgm:cxn modelId="{48012EC9-76CF-4054-AA0B-08436F0AD398}" type="presOf" srcId="{8658B4A7-722B-430A-B62F-A67FE4F087AD}" destId="{4B777105-53F3-44DB-8B3B-942F4036BEBD}" srcOrd="0" destOrd="0" presId="urn:microsoft.com/office/officeart/2005/8/layout/lProcess2"/>
    <dgm:cxn modelId="{B88BAC0F-8C10-44E7-85AE-E359968D46CB}" type="presOf" srcId="{511570E2-A3E7-41B6-97E9-B2B5ED198F61}" destId="{4F395E2A-19CB-4EDA-84A4-71E8E14A1777}" srcOrd="0" destOrd="0" presId="urn:microsoft.com/office/officeart/2005/8/layout/lProcess2"/>
    <dgm:cxn modelId="{78B844B7-F655-495A-B947-CC2859E40275}" type="presOf" srcId="{2755B427-09C7-4550-AB07-1856C541E1EA}" destId="{613C9207-7600-468B-B1A1-9E3512235E42}" srcOrd="0" destOrd="0" presId="urn:microsoft.com/office/officeart/2005/8/layout/lProcess2"/>
    <dgm:cxn modelId="{5A109DE9-FF28-4F0E-A0F0-1DE4325AF885}" type="presOf" srcId="{511570E2-A3E7-41B6-97E9-B2B5ED198F61}" destId="{E02464A4-F6D9-494A-BE60-910C3F114E4F}" srcOrd="1" destOrd="0" presId="urn:microsoft.com/office/officeart/2005/8/layout/lProcess2"/>
    <dgm:cxn modelId="{8E3DA1B2-521B-4660-9307-20A64E96A65D}" srcId="{6CC8B3D5-1941-44F1-AD18-B77DE117AD76}" destId="{8658B4A7-722B-430A-B62F-A67FE4F087AD}" srcOrd="2" destOrd="0" parTransId="{68FEB5EA-7213-4D24-B13F-709FC4015130}" sibTransId="{98788B15-6204-49A5-B6A3-2F76DAAF8C7D}"/>
    <dgm:cxn modelId="{5C188CBB-402D-47D3-B703-2A6CB6758622}" type="presOf" srcId="{74334FC2-FBD7-4EE8-B438-E70FDFA5B3DC}" destId="{D8697467-0A0F-4676-9DE6-6D8B44BCA55A}" srcOrd="0" destOrd="0" presId="urn:microsoft.com/office/officeart/2005/8/layout/lProcess2"/>
    <dgm:cxn modelId="{25EC9DEC-7C4A-4715-899F-46DBEF914659}" srcId="{B83EF9BE-2814-4AD5-B0A6-C5036749BEF6}" destId="{511570E2-A3E7-41B6-97E9-B2B5ED198F61}" srcOrd="0" destOrd="0" parTransId="{2C0FE62D-9417-4390-A012-F3EC0A32724B}" sibTransId="{FA72BFA9-02A1-44ED-AFD6-10A9F02840F2}"/>
    <dgm:cxn modelId="{B78753F1-3858-495A-88A2-B58E9D284B37}" type="presOf" srcId="{6CC8B3D5-1941-44F1-AD18-B77DE117AD76}" destId="{E10AEC1D-C2E0-4E51-BEA9-79FA0A51456C}" srcOrd="1" destOrd="0" presId="urn:microsoft.com/office/officeart/2005/8/layout/lProcess2"/>
    <dgm:cxn modelId="{132E483A-219F-4871-B4E1-F8B790A20587}" srcId="{6CC8B3D5-1941-44F1-AD18-B77DE117AD76}" destId="{2755B427-09C7-4550-AB07-1856C541E1EA}" srcOrd="1" destOrd="0" parTransId="{06B4D643-F86D-4EF5-A765-BECD05FFB637}" sibTransId="{B63EBA55-A702-49F4-BF34-4D5A11298762}"/>
    <dgm:cxn modelId="{49752F3D-485F-4571-915A-ACE5FD233D5D}" srcId="{F0F410BD-F3C1-44AA-89EB-05D5F418975A}" destId="{3D93CABC-89F5-4D66-ABF1-26176E7BC1D6}" srcOrd="0" destOrd="0" parTransId="{E8454172-24DA-481C-B77B-A6241B10A676}" sibTransId="{95EDCC73-8255-48AA-99BC-BB62868A8ECE}"/>
    <dgm:cxn modelId="{3C5E3C73-8514-4C40-82BA-0C59954BF410}" srcId="{511570E2-A3E7-41B6-97E9-B2B5ED198F61}" destId="{74334FC2-FBD7-4EE8-B438-E70FDFA5B3DC}" srcOrd="0" destOrd="0" parTransId="{D12F0BEA-DEB9-440F-95F4-BAF83A5C88A1}" sibTransId="{34EDD0CF-9026-4784-9178-5EB4B22003D7}"/>
    <dgm:cxn modelId="{D0AC08D4-6026-4E59-A560-C46872693120}" type="presParOf" srcId="{5350950B-F98E-4049-A491-FBD2D4BED739}" destId="{5E43343C-FF19-4B6E-9392-B2E060A5E714}" srcOrd="0" destOrd="0" presId="urn:microsoft.com/office/officeart/2005/8/layout/lProcess2"/>
    <dgm:cxn modelId="{869E9C95-8C11-4424-83AB-14BA204FC3A0}" type="presParOf" srcId="{5E43343C-FF19-4B6E-9392-B2E060A5E714}" destId="{4F395E2A-19CB-4EDA-84A4-71E8E14A1777}" srcOrd="0" destOrd="0" presId="urn:microsoft.com/office/officeart/2005/8/layout/lProcess2"/>
    <dgm:cxn modelId="{7F885FA4-9199-4588-A7F3-8D8B46FA9E4F}" type="presParOf" srcId="{5E43343C-FF19-4B6E-9392-B2E060A5E714}" destId="{E02464A4-F6D9-494A-BE60-910C3F114E4F}" srcOrd="1" destOrd="0" presId="urn:microsoft.com/office/officeart/2005/8/layout/lProcess2"/>
    <dgm:cxn modelId="{6795C6B8-5391-41CA-9F5C-F5C372BB5DD4}" type="presParOf" srcId="{5E43343C-FF19-4B6E-9392-B2E060A5E714}" destId="{0427DAE2-076D-4E7E-B27E-1CEC1CF60459}" srcOrd="2" destOrd="0" presId="urn:microsoft.com/office/officeart/2005/8/layout/lProcess2"/>
    <dgm:cxn modelId="{9CDDD511-FB8C-4466-BEA8-EF8A6A597FCB}" type="presParOf" srcId="{0427DAE2-076D-4E7E-B27E-1CEC1CF60459}" destId="{6F3B77EC-D724-4F09-B77C-AAF927CFF865}" srcOrd="0" destOrd="0" presId="urn:microsoft.com/office/officeart/2005/8/layout/lProcess2"/>
    <dgm:cxn modelId="{DC4A8181-8F07-46BE-9AEC-4B760DDA0060}" type="presParOf" srcId="{6F3B77EC-D724-4F09-B77C-AAF927CFF865}" destId="{D8697467-0A0F-4676-9DE6-6D8B44BCA55A}" srcOrd="0" destOrd="0" presId="urn:microsoft.com/office/officeart/2005/8/layout/lProcess2"/>
    <dgm:cxn modelId="{9E3BBE71-966F-4A78-95C6-E2A2FF8F2B3A}" type="presParOf" srcId="{6F3B77EC-D724-4F09-B77C-AAF927CFF865}" destId="{E015431E-75D2-44A6-BB1B-FA8F491A482D}" srcOrd="1" destOrd="0" presId="urn:microsoft.com/office/officeart/2005/8/layout/lProcess2"/>
    <dgm:cxn modelId="{486D034F-AB2C-4951-B45B-CCC47CA59371}" type="presParOf" srcId="{6F3B77EC-D724-4F09-B77C-AAF927CFF865}" destId="{24EE28C5-695F-44B9-AC29-40ACCB2FFB27}" srcOrd="2" destOrd="0" presId="urn:microsoft.com/office/officeart/2005/8/layout/lProcess2"/>
    <dgm:cxn modelId="{618DE6C9-84D1-4756-865B-83A604E23051}" type="presParOf" srcId="{6F3B77EC-D724-4F09-B77C-AAF927CFF865}" destId="{46ACDEAD-C70C-40CD-BAF1-354594C244A1}" srcOrd="3" destOrd="0" presId="urn:microsoft.com/office/officeart/2005/8/layout/lProcess2"/>
    <dgm:cxn modelId="{6E00F2CE-A0A6-4A75-8C86-4383E016F9D2}" type="presParOf" srcId="{6F3B77EC-D724-4F09-B77C-AAF927CFF865}" destId="{E67E6A85-3112-4D46-9D6A-DCD8F364E637}" srcOrd="4" destOrd="0" presId="urn:microsoft.com/office/officeart/2005/8/layout/lProcess2"/>
    <dgm:cxn modelId="{D8F1B0C4-5A76-49B4-BE70-1565EB7D03A9}" type="presParOf" srcId="{5350950B-F98E-4049-A491-FBD2D4BED739}" destId="{F5DBF44C-6492-4D88-95A0-1A047DF1AF5E}" srcOrd="1" destOrd="0" presId="urn:microsoft.com/office/officeart/2005/8/layout/lProcess2"/>
    <dgm:cxn modelId="{F85DE62D-7C66-42BD-BCF9-6D8D606FF4ED}" type="presParOf" srcId="{5350950B-F98E-4049-A491-FBD2D4BED739}" destId="{63A09C4E-4B66-47C5-B3AF-BE540F3C5373}" srcOrd="2" destOrd="0" presId="urn:microsoft.com/office/officeart/2005/8/layout/lProcess2"/>
    <dgm:cxn modelId="{9DD00900-FA25-4C5D-9F24-F457C6F9D6E1}" type="presParOf" srcId="{63A09C4E-4B66-47C5-B3AF-BE540F3C5373}" destId="{372F75F8-F06B-4886-A9C3-D4A558166450}" srcOrd="0" destOrd="0" presId="urn:microsoft.com/office/officeart/2005/8/layout/lProcess2"/>
    <dgm:cxn modelId="{2B49AAD5-0C39-4C88-B096-868EAAD339C5}" type="presParOf" srcId="{63A09C4E-4B66-47C5-B3AF-BE540F3C5373}" destId="{E10AEC1D-C2E0-4E51-BEA9-79FA0A51456C}" srcOrd="1" destOrd="0" presId="urn:microsoft.com/office/officeart/2005/8/layout/lProcess2"/>
    <dgm:cxn modelId="{843F882A-01D3-4935-AB38-0D01A01FB006}" type="presParOf" srcId="{63A09C4E-4B66-47C5-B3AF-BE540F3C5373}" destId="{50A83969-48CE-4C7E-B033-BF74911DB74A}" srcOrd="2" destOrd="0" presId="urn:microsoft.com/office/officeart/2005/8/layout/lProcess2"/>
    <dgm:cxn modelId="{8675BE63-E4F5-4BA6-9BDB-2534F32AB1C0}" type="presParOf" srcId="{50A83969-48CE-4C7E-B033-BF74911DB74A}" destId="{5AB2A50A-7A7B-4B3D-ACE5-95FF8187B074}" srcOrd="0" destOrd="0" presId="urn:microsoft.com/office/officeart/2005/8/layout/lProcess2"/>
    <dgm:cxn modelId="{E29FDB88-2BBE-4653-AD0A-4A0CB68B51CF}" type="presParOf" srcId="{5AB2A50A-7A7B-4B3D-ACE5-95FF8187B074}" destId="{527476E0-4F2E-4523-A7A6-83DE5D106318}" srcOrd="0" destOrd="0" presId="urn:microsoft.com/office/officeart/2005/8/layout/lProcess2"/>
    <dgm:cxn modelId="{2BB0F60E-2486-4491-84F0-C6F61AB1F8CC}" type="presParOf" srcId="{5AB2A50A-7A7B-4B3D-ACE5-95FF8187B074}" destId="{8ABFFB8A-9361-4169-A6A5-2B88F429155C}" srcOrd="1" destOrd="0" presId="urn:microsoft.com/office/officeart/2005/8/layout/lProcess2"/>
    <dgm:cxn modelId="{1CF2B425-C7B8-4F4D-9D07-016BBE0AC689}" type="presParOf" srcId="{5AB2A50A-7A7B-4B3D-ACE5-95FF8187B074}" destId="{613C9207-7600-468B-B1A1-9E3512235E42}" srcOrd="2" destOrd="0" presId="urn:microsoft.com/office/officeart/2005/8/layout/lProcess2"/>
    <dgm:cxn modelId="{248812D3-057D-4816-91B8-76EA083A4691}" type="presParOf" srcId="{5AB2A50A-7A7B-4B3D-ACE5-95FF8187B074}" destId="{391A85D0-357B-4525-8003-AF794395D2CE}" srcOrd="3" destOrd="0" presId="urn:microsoft.com/office/officeart/2005/8/layout/lProcess2"/>
    <dgm:cxn modelId="{3FCC4C1C-8EF0-487C-92CD-F1D05D137A35}" type="presParOf" srcId="{5AB2A50A-7A7B-4B3D-ACE5-95FF8187B074}" destId="{4B777105-53F3-44DB-8B3B-942F4036BEBD}" srcOrd="4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3E46F54-D04A-411F-8FAA-AA09BAEE17B1}" type="doc">
      <dgm:prSet loTypeId="urn:microsoft.com/office/officeart/2005/8/layout/cycle6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E21BDBEE-B887-4AD2-A4E2-DB0A25E94559}">
      <dgm:prSet phldrT="[Text]" custT="1"/>
      <dgm:spPr/>
      <dgm:t>
        <a:bodyPr/>
        <a:lstStyle/>
        <a:p>
          <a:r>
            <a:rPr lang="en-US" sz="1800" b="1" dirty="0"/>
            <a:t>LACK OF HOUSEHOLD ASSETS</a:t>
          </a:r>
        </a:p>
        <a:p>
          <a:r>
            <a:rPr lang="en-US" sz="1200" b="1" dirty="0"/>
            <a:t>57% of Blacks are in liquid asset poverty.  (Do not have enough liquid savings to replace income at the poverty level for 3 months)</a:t>
          </a:r>
        </a:p>
        <a:p>
          <a:r>
            <a:rPr lang="en-US" sz="1200" b="1" dirty="0"/>
            <a:t>Median household income is  $36,651. </a:t>
          </a:r>
        </a:p>
      </dgm:t>
    </dgm:pt>
    <dgm:pt modelId="{3D34AD84-A652-418F-9748-10ABDE78F574}" type="parTrans" cxnId="{EB1CEF45-47EE-41D2-8D4A-CEDCB2D374F8}">
      <dgm:prSet/>
      <dgm:spPr/>
      <dgm:t>
        <a:bodyPr/>
        <a:lstStyle/>
        <a:p>
          <a:endParaRPr lang="en-US"/>
        </a:p>
      </dgm:t>
    </dgm:pt>
    <dgm:pt modelId="{FC8DAFE8-506F-4809-885D-263D91C538FD}" type="sibTrans" cxnId="{EB1CEF45-47EE-41D2-8D4A-CEDCB2D374F8}">
      <dgm:prSet/>
      <dgm:spPr/>
      <dgm:t>
        <a:bodyPr/>
        <a:lstStyle/>
        <a:p>
          <a:endParaRPr lang="en-US"/>
        </a:p>
      </dgm:t>
    </dgm:pt>
    <dgm:pt modelId="{AE37959F-7E30-4353-A09B-9029C0C76CC5}">
      <dgm:prSet phldrT="[Text]" custT="1"/>
      <dgm:spPr/>
      <dgm:t>
        <a:bodyPr/>
        <a:lstStyle/>
        <a:p>
          <a:r>
            <a:rPr lang="en-US" sz="1800" b="1" dirty="0"/>
            <a:t>INFERIOR PUBLIC ASSETS </a:t>
          </a:r>
        </a:p>
        <a:p>
          <a:r>
            <a:rPr lang="en-US" sz="1200" b="1" dirty="0"/>
            <a:t>Black communities most often live in areas with inferior public assets:  public schools, public safety, public health, public transportation                                             </a:t>
          </a:r>
          <a:endParaRPr lang="en-US" sz="1200" dirty="0"/>
        </a:p>
      </dgm:t>
    </dgm:pt>
    <dgm:pt modelId="{4F6A7894-9EEA-419D-9FAB-A261EDAE7D4B}" type="parTrans" cxnId="{9CEA3E3A-EDC3-4463-9F70-62A0B01C75B8}">
      <dgm:prSet/>
      <dgm:spPr/>
      <dgm:t>
        <a:bodyPr/>
        <a:lstStyle/>
        <a:p>
          <a:endParaRPr lang="en-US"/>
        </a:p>
      </dgm:t>
    </dgm:pt>
    <dgm:pt modelId="{76CDC517-402A-473D-B2B4-0F0FEECF2216}" type="sibTrans" cxnId="{9CEA3E3A-EDC3-4463-9F70-62A0B01C75B8}">
      <dgm:prSet/>
      <dgm:spPr/>
      <dgm:t>
        <a:bodyPr/>
        <a:lstStyle/>
        <a:p>
          <a:endParaRPr lang="en-US"/>
        </a:p>
      </dgm:t>
    </dgm:pt>
    <dgm:pt modelId="{907450A0-A196-4115-96A4-882B07D94757}">
      <dgm:prSet phldrT="[Text]" custT="1"/>
      <dgm:spPr/>
      <dgm:t>
        <a:bodyPr/>
        <a:lstStyle/>
        <a:p>
          <a:r>
            <a:rPr lang="en-US" sz="1800" b="1" dirty="0"/>
            <a:t>INFERIOR SERVICE FROM THE MARKET:</a:t>
          </a:r>
        </a:p>
        <a:p>
          <a:r>
            <a:rPr lang="en-US" sz="1200" b="1" dirty="0"/>
            <a:t>Products sold in communities of asset poverty are inferior and often times more expensive than similar products available to high income communities. </a:t>
          </a:r>
          <a:endParaRPr lang="en-US" sz="1200" dirty="0"/>
        </a:p>
      </dgm:t>
    </dgm:pt>
    <dgm:pt modelId="{DED27139-C47C-4663-B980-CEBEED137616}" type="parTrans" cxnId="{E3140AAB-C6D4-4FC3-B52C-BF8CA2A86A32}">
      <dgm:prSet/>
      <dgm:spPr/>
      <dgm:t>
        <a:bodyPr/>
        <a:lstStyle/>
        <a:p>
          <a:endParaRPr lang="en-US"/>
        </a:p>
      </dgm:t>
    </dgm:pt>
    <dgm:pt modelId="{6BF43ED8-F528-47CE-B716-7909BDA03878}" type="sibTrans" cxnId="{E3140AAB-C6D4-4FC3-B52C-BF8CA2A86A32}">
      <dgm:prSet/>
      <dgm:spPr/>
      <dgm:t>
        <a:bodyPr/>
        <a:lstStyle/>
        <a:p>
          <a:endParaRPr lang="en-US"/>
        </a:p>
      </dgm:t>
    </dgm:pt>
    <dgm:pt modelId="{3A040BDA-8E2B-49BD-9C47-E97F14C269C2}">
      <dgm:prSet phldrT="[Text]" custT="1"/>
      <dgm:spPr/>
      <dgm:t>
        <a:bodyPr/>
        <a:lstStyle/>
        <a:p>
          <a:r>
            <a:rPr lang="en-US" sz="1800" b="1" dirty="0"/>
            <a:t>SEGREGATED FROM SOCIO-ECONOMIC OPPORTUNITY:</a:t>
          </a:r>
        </a:p>
        <a:p>
          <a:r>
            <a:rPr lang="en-US" sz="1200" b="1" dirty="0"/>
            <a:t>Living wage jobs and social networks are  located outside of the communities asset-poor Blacks live in.</a:t>
          </a:r>
          <a:r>
            <a:rPr lang="en-US" sz="1800" b="1" dirty="0"/>
            <a:t> </a:t>
          </a:r>
          <a:r>
            <a:rPr lang="en-US" sz="1500" dirty="0"/>
            <a:t>                              </a:t>
          </a:r>
        </a:p>
      </dgm:t>
    </dgm:pt>
    <dgm:pt modelId="{0234849F-4888-451B-8FF2-848C1065795D}" type="parTrans" cxnId="{C1F66FC8-E324-4A48-9773-88D4F301AC82}">
      <dgm:prSet/>
      <dgm:spPr/>
      <dgm:t>
        <a:bodyPr/>
        <a:lstStyle/>
        <a:p>
          <a:endParaRPr lang="en-US"/>
        </a:p>
      </dgm:t>
    </dgm:pt>
    <dgm:pt modelId="{B61643EA-E33F-4CCE-80A9-8C81AD3F246E}" type="sibTrans" cxnId="{C1F66FC8-E324-4A48-9773-88D4F301AC82}">
      <dgm:prSet/>
      <dgm:spPr/>
      <dgm:t>
        <a:bodyPr/>
        <a:lstStyle/>
        <a:p>
          <a:endParaRPr lang="en-US"/>
        </a:p>
      </dgm:t>
    </dgm:pt>
    <dgm:pt modelId="{83662F10-2E61-4FC7-8552-9DB2B1CB4A0C}">
      <dgm:prSet phldrT="[Text]" custT="1"/>
      <dgm:spPr/>
      <dgm:t>
        <a:bodyPr/>
        <a:lstStyle/>
        <a:p>
          <a:r>
            <a:rPr lang="en-US" sz="1800" b="1" dirty="0"/>
            <a:t>GREATER FINANCIAL RESPONSIBILITIES</a:t>
          </a:r>
        </a:p>
        <a:p>
          <a:r>
            <a:rPr lang="en-US" sz="1200" b="1" dirty="0"/>
            <a:t>Debts, pent-up demand &amp; need for financial support from family &amp; community means increased income go toward consumption then</a:t>
          </a:r>
        </a:p>
        <a:p>
          <a:r>
            <a:rPr lang="en-US" sz="1200" b="1" dirty="0"/>
            <a:t>asset development </a:t>
          </a:r>
        </a:p>
        <a:p>
          <a:endParaRPr lang="en-US" sz="1800" b="1" dirty="0"/>
        </a:p>
      </dgm:t>
    </dgm:pt>
    <dgm:pt modelId="{700D8154-EB41-48EE-9FF6-72A60A00E3F1}" type="parTrans" cxnId="{8FCB2943-A2A9-4394-BFFA-FBC147868646}">
      <dgm:prSet/>
      <dgm:spPr/>
      <dgm:t>
        <a:bodyPr/>
        <a:lstStyle/>
        <a:p>
          <a:endParaRPr lang="en-US"/>
        </a:p>
      </dgm:t>
    </dgm:pt>
    <dgm:pt modelId="{9DA8D029-3832-40AC-ABBC-A7BC386C71B8}" type="sibTrans" cxnId="{8FCB2943-A2A9-4394-BFFA-FBC147868646}">
      <dgm:prSet/>
      <dgm:spPr/>
      <dgm:t>
        <a:bodyPr/>
        <a:lstStyle/>
        <a:p>
          <a:endParaRPr lang="en-US"/>
        </a:p>
      </dgm:t>
    </dgm:pt>
    <dgm:pt modelId="{A6DEAD6F-3C50-4938-90BF-EF9F79AF5D3E}" type="pres">
      <dgm:prSet presAssocID="{63E46F54-D04A-411F-8FAA-AA09BAEE17B1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C7E6BDF-ABA5-4EF9-A779-B17547AF5DF1}" type="pres">
      <dgm:prSet presAssocID="{E21BDBEE-B887-4AD2-A4E2-DB0A25E94559}" presName="node" presStyleLbl="node1" presStyleIdx="0" presStyleCnt="5" custScaleX="168673" custScaleY="196326" custRadScaleRad="75139" custRadScaleInc="867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0EF0D8-A1A3-4AF1-9B70-A023D05F7964}" type="pres">
      <dgm:prSet presAssocID="{E21BDBEE-B887-4AD2-A4E2-DB0A25E94559}" presName="spNode" presStyleCnt="0"/>
      <dgm:spPr/>
    </dgm:pt>
    <dgm:pt modelId="{5610FB17-ED0B-4A8B-8473-F6172DDAA76C}" type="pres">
      <dgm:prSet presAssocID="{FC8DAFE8-506F-4809-885D-263D91C538FD}" presName="sibTrans" presStyleLbl="sibTrans1D1" presStyleIdx="0" presStyleCnt="5"/>
      <dgm:spPr/>
      <dgm:t>
        <a:bodyPr/>
        <a:lstStyle/>
        <a:p>
          <a:endParaRPr lang="en-US"/>
        </a:p>
      </dgm:t>
    </dgm:pt>
    <dgm:pt modelId="{16D277CF-209D-494C-9326-EE2F3B15EBDD}" type="pres">
      <dgm:prSet presAssocID="{AE37959F-7E30-4353-A09B-9029C0C76CC5}" presName="node" presStyleLbl="node1" presStyleIdx="1" presStyleCnt="5" custScaleX="168673" custScaleY="218852" custRadScaleRad="138990" custRadScaleInc="1622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EFC1E0-C14C-42A0-9A0D-49D6FAF3AAA1}" type="pres">
      <dgm:prSet presAssocID="{AE37959F-7E30-4353-A09B-9029C0C76CC5}" presName="spNode" presStyleCnt="0"/>
      <dgm:spPr/>
    </dgm:pt>
    <dgm:pt modelId="{0AE85DE5-D382-490E-9B63-91AF4E400AF2}" type="pres">
      <dgm:prSet presAssocID="{76CDC517-402A-473D-B2B4-0F0FEECF2216}" presName="sibTrans" presStyleLbl="sibTrans1D1" presStyleIdx="1" presStyleCnt="5"/>
      <dgm:spPr/>
      <dgm:t>
        <a:bodyPr/>
        <a:lstStyle/>
        <a:p>
          <a:endParaRPr lang="en-US"/>
        </a:p>
      </dgm:t>
    </dgm:pt>
    <dgm:pt modelId="{B8BC1F28-6808-4DD8-91FE-AEAA289FF70B}" type="pres">
      <dgm:prSet presAssocID="{907450A0-A196-4115-96A4-882B07D94757}" presName="node" presStyleLbl="node1" presStyleIdx="2" presStyleCnt="5" custScaleX="168673" custScaleY="161509" custRadScaleRad="78977" custRadScaleInc="-2293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1C2509-1A81-428E-B98E-516EDA14A769}" type="pres">
      <dgm:prSet presAssocID="{907450A0-A196-4115-96A4-882B07D94757}" presName="spNode" presStyleCnt="0"/>
      <dgm:spPr/>
    </dgm:pt>
    <dgm:pt modelId="{DC79995C-DFCA-43C1-9297-4BB228647AC2}" type="pres">
      <dgm:prSet presAssocID="{6BF43ED8-F528-47CE-B716-7909BDA03878}" presName="sibTrans" presStyleLbl="sibTrans1D1" presStyleIdx="2" presStyleCnt="5"/>
      <dgm:spPr/>
      <dgm:t>
        <a:bodyPr/>
        <a:lstStyle/>
        <a:p>
          <a:endParaRPr lang="en-US"/>
        </a:p>
      </dgm:t>
    </dgm:pt>
    <dgm:pt modelId="{56788B98-33D1-408A-901E-5177F099060D}" type="pres">
      <dgm:prSet presAssocID="{3A040BDA-8E2B-49BD-9C47-E97F14C269C2}" presName="node" presStyleLbl="node1" presStyleIdx="3" presStyleCnt="5" custScaleX="168673" custScaleY="186038" custRadScaleRad="96371" custRadScaleInc="8594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EA04DC-463C-4440-ADA9-404A971396FF}" type="pres">
      <dgm:prSet presAssocID="{3A040BDA-8E2B-49BD-9C47-E97F14C269C2}" presName="spNode" presStyleCnt="0"/>
      <dgm:spPr/>
    </dgm:pt>
    <dgm:pt modelId="{D0331A68-EB89-472F-B590-7FB5D6747A9C}" type="pres">
      <dgm:prSet presAssocID="{B61643EA-E33F-4CCE-80A9-8C81AD3F246E}" presName="sibTrans" presStyleLbl="sibTrans1D1" presStyleIdx="3" presStyleCnt="5"/>
      <dgm:spPr/>
      <dgm:t>
        <a:bodyPr/>
        <a:lstStyle/>
        <a:p>
          <a:endParaRPr lang="en-US"/>
        </a:p>
      </dgm:t>
    </dgm:pt>
    <dgm:pt modelId="{A578E45F-DBB4-441A-84EC-4273F4E31186}" type="pres">
      <dgm:prSet presAssocID="{83662F10-2E61-4FC7-8552-9DB2B1CB4A0C}" presName="node" presStyleLbl="node1" presStyleIdx="4" presStyleCnt="5" custScaleX="174135" custScaleY="196163" custRadScaleRad="136969" custRadScaleInc="-96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F26451-40A1-48B3-A815-26CB06886EA3}" type="pres">
      <dgm:prSet presAssocID="{83662F10-2E61-4FC7-8552-9DB2B1CB4A0C}" presName="spNode" presStyleCnt="0"/>
      <dgm:spPr/>
    </dgm:pt>
    <dgm:pt modelId="{B2F6090D-FCB3-48E3-98CE-4216BB86334D}" type="pres">
      <dgm:prSet presAssocID="{9DA8D029-3832-40AC-ABBC-A7BC386C71B8}" presName="sibTrans" presStyleLbl="sibTrans1D1" presStyleIdx="4" presStyleCnt="5"/>
      <dgm:spPr/>
      <dgm:t>
        <a:bodyPr/>
        <a:lstStyle/>
        <a:p>
          <a:endParaRPr lang="en-US"/>
        </a:p>
      </dgm:t>
    </dgm:pt>
  </dgm:ptLst>
  <dgm:cxnLst>
    <dgm:cxn modelId="{7A586B42-7AF7-46DA-80E4-26A9869CEBC2}" type="presOf" srcId="{AE37959F-7E30-4353-A09B-9029C0C76CC5}" destId="{16D277CF-209D-494C-9326-EE2F3B15EBDD}" srcOrd="0" destOrd="0" presId="urn:microsoft.com/office/officeart/2005/8/layout/cycle6"/>
    <dgm:cxn modelId="{08BDEBFF-AEB1-4CED-83B2-A441619AA704}" type="presOf" srcId="{B61643EA-E33F-4CCE-80A9-8C81AD3F246E}" destId="{D0331A68-EB89-472F-B590-7FB5D6747A9C}" srcOrd="0" destOrd="0" presId="urn:microsoft.com/office/officeart/2005/8/layout/cycle6"/>
    <dgm:cxn modelId="{2E2BC77E-74E1-41CE-ABFC-B08ED0EC8ABA}" type="presOf" srcId="{83662F10-2E61-4FC7-8552-9DB2B1CB4A0C}" destId="{A578E45F-DBB4-441A-84EC-4273F4E31186}" srcOrd="0" destOrd="0" presId="urn:microsoft.com/office/officeart/2005/8/layout/cycle6"/>
    <dgm:cxn modelId="{901F5759-BB21-43A5-9DDB-945124637EA4}" type="presOf" srcId="{6BF43ED8-F528-47CE-B716-7909BDA03878}" destId="{DC79995C-DFCA-43C1-9297-4BB228647AC2}" srcOrd="0" destOrd="0" presId="urn:microsoft.com/office/officeart/2005/8/layout/cycle6"/>
    <dgm:cxn modelId="{E3140AAB-C6D4-4FC3-B52C-BF8CA2A86A32}" srcId="{63E46F54-D04A-411F-8FAA-AA09BAEE17B1}" destId="{907450A0-A196-4115-96A4-882B07D94757}" srcOrd="2" destOrd="0" parTransId="{DED27139-C47C-4663-B980-CEBEED137616}" sibTransId="{6BF43ED8-F528-47CE-B716-7909BDA03878}"/>
    <dgm:cxn modelId="{9CEA3E3A-EDC3-4463-9F70-62A0B01C75B8}" srcId="{63E46F54-D04A-411F-8FAA-AA09BAEE17B1}" destId="{AE37959F-7E30-4353-A09B-9029C0C76CC5}" srcOrd="1" destOrd="0" parTransId="{4F6A7894-9EEA-419D-9FAB-A261EDAE7D4B}" sibTransId="{76CDC517-402A-473D-B2B4-0F0FEECF2216}"/>
    <dgm:cxn modelId="{EB1CEF45-47EE-41D2-8D4A-CEDCB2D374F8}" srcId="{63E46F54-D04A-411F-8FAA-AA09BAEE17B1}" destId="{E21BDBEE-B887-4AD2-A4E2-DB0A25E94559}" srcOrd="0" destOrd="0" parTransId="{3D34AD84-A652-418F-9748-10ABDE78F574}" sibTransId="{FC8DAFE8-506F-4809-885D-263D91C538FD}"/>
    <dgm:cxn modelId="{728AC122-A5A8-4E9E-9636-B753A190967F}" type="presOf" srcId="{FC8DAFE8-506F-4809-885D-263D91C538FD}" destId="{5610FB17-ED0B-4A8B-8473-F6172DDAA76C}" srcOrd="0" destOrd="0" presId="urn:microsoft.com/office/officeart/2005/8/layout/cycle6"/>
    <dgm:cxn modelId="{C1F66FC8-E324-4A48-9773-88D4F301AC82}" srcId="{63E46F54-D04A-411F-8FAA-AA09BAEE17B1}" destId="{3A040BDA-8E2B-49BD-9C47-E97F14C269C2}" srcOrd="3" destOrd="0" parTransId="{0234849F-4888-451B-8FF2-848C1065795D}" sibTransId="{B61643EA-E33F-4CCE-80A9-8C81AD3F246E}"/>
    <dgm:cxn modelId="{FAF51DF2-C9F1-40AA-837F-29240A00CC88}" type="presOf" srcId="{9DA8D029-3832-40AC-ABBC-A7BC386C71B8}" destId="{B2F6090D-FCB3-48E3-98CE-4216BB86334D}" srcOrd="0" destOrd="0" presId="urn:microsoft.com/office/officeart/2005/8/layout/cycle6"/>
    <dgm:cxn modelId="{46FBAE0E-B5FB-4BE8-B15E-4DEE2E6AE923}" type="presOf" srcId="{907450A0-A196-4115-96A4-882B07D94757}" destId="{B8BC1F28-6808-4DD8-91FE-AEAA289FF70B}" srcOrd="0" destOrd="0" presId="urn:microsoft.com/office/officeart/2005/8/layout/cycle6"/>
    <dgm:cxn modelId="{3AA68082-5026-4532-AE2F-017C423A7CEB}" type="presOf" srcId="{76CDC517-402A-473D-B2B4-0F0FEECF2216}" destId="{0AE85DE5-D382-490E-9B63-91AF4E400AF2}" srcOrd="0" destOrd="0" presId="urn:microsoft.com/office/officeart/2005/8/layout/cycle6"/>
    <dgm:cxn modelId="{62102EA1-D352-4463-B72F-4D8F8B29E68E}" type="presOf" srcId="{E21BDBEE-B887-4AD2-A4E2-DB0A25E94559}" destId="{7C7E6BDF-ABA5-4EF9-A779-B17547AF5DF1}" srcOrd="0" destOrd="0" presId="urn:microsoft.com/office/officeart/2005/8/layout/cycle6"/>
    <dgm:cxn modelId="{82CED625-278E-4221-A988-673CB4E47593}" type="presOf" srcId="{63E46F54-D04A-411F-8FAA-AA09BAEE17B1}" destId="{A6DEAD6F-3C50-4938-90BF-EF9F79AF5D3E}" srcOrd="0" destOrd="0" presId="urn:microsoft.com/office/officeart/2005/8/layout/cycle6"/>
    <dgm:cxn modelId="{8FCB2943-A2A9-4394-BFFA-FBC147868646}" srcId="{63E46F54-D04A-411F-8FAA-AA09BAEE17B1}" destId="{83662F10-2E61-4FC7-8552-9DB2B1CB4A0C}" srcOrd="4" destOrd="0" parTransId="{700D8154-EB41-48EE-9FF6-72A60A00E3F1}" sibTransId="{9DA8D029-3832-40AC-ABBC-A7BC386C71B8}"/>
    <dgm:cxn modelId="{B58C61DD-DF5D-4023-AAE0-7F320F579712}" type="presOf" srcId="{3A040BDA-8E2B-49BD-9C47-E97F14C269C2}" destId="{56788B98-33D1-408A-901E-5177F099060D}" srcOrd="0" destOrd="0" presId="urn:microsoft.com/office/officeart/2005/8/layout/cycle6"/>
    <dgm:cxn modelId="{C9FF9B14-AB85-4423-8EB7-8D4D14D169E1}" type="presParOf" srcId="{A6DEAD6F-3C50-4938-90BF-EF9F79AF5D3E}" destId="{7C7E6BDF-ABA5-4EF9-A779-B17547AF5DF1}" srcOrd="0" destOrd="0" presId="urn:microsoft.com/office/officeart/2005/8/layout/cycle6"/>
    <dgm:cxn modelId="{914500A4-2F3B-4BD1-8C5B-9BF094A67BDC}" type="presParOf" srcId="{A6DEAD6F-3C50-4938-90BF-EF9F79AF5D3E}" destId="{730EF0D8-A1A3-4AF1-9B70-A023D05F7964}" srcOrd="1" destOrd="0" presId="urn:microsoft.com/office/officeart/2005/8/layout/cycle6"/>
    <dgm:cxn modelId="{723A4F68-B433-44D0-A110-190A4FDC3EDC}" type="presParOf" srcId="{A6DEAD6F-3C50-4938-90BF-EF9F79AF5D3E}" destId="{5610FB17-ED0B-4A8B-8473-F6172DDAA76C}" srcOrd="2" destOrd="0" presId="urn:microsoft.com/office/officeart/2005/8/layout/cycle6"/>
    <dgm:cxn modelId="{6536A380-62AF-407C-AA39-EFE39B4E05DD}" type="presParOf" srcId="{A6DEAD6F-3C50-4938-90BF-EF9F79AF5D3E}" destId="{16D277CF-209D-494C-9326-EE2F3B15EBDD}" srcOrd="3" destOrd="0" presId="urn:microsoft.com/office/officeart/2005/8/layout/cycle6"/>
    <dgm:cxn modelId="{9FAF709D-4783-4A99-A118-FB84612FFE7D}" type="presParOf" srcId="{A6DEAD6F-3C50-4938-90BF-EF9F79AF5D3E}" destId="{A2EFC1E0-C14C-42A0-9A0D-49D6FAF3AAA1}" srcOrd="4" destOrd="0" presId="urn:microsoft.com/office/officeart/2005/8/layout/cycle6"/>
    <dgm:cxn modelId="{F21CC277-2B44-49E2-9CD3-0FBD0EE82174}" type="presParOf" srcId="{A6DEAD6F-3C50-4938-90BF-EF9F79AF5D3E}" destId="{0AE85DE5-D382-490E-9B63-91AF4E400AF2}" srcOrd="5" destOrd="0" presId="urn:microsoft.com/office/officeart/2005/8/layout/cycle6"/>
    <dgm:cxn modelId="{889CAFA6-BD90-4698-A886-1EB9154CCAF0}" type="presParOf" srcId="{A6DEAD6F-3C50-4938-90BF-EF9F79AF5D3E}" destId="{B8BC1F28-6808-4DD8-91FE-AEAA289FF70B}" srcOrd="6" destOrd="0" presId="urn:microsoft.com/office/officeart/2005/8/layout/cycle6"/>
    <dgm:cxn modelId="{F5BF462B-B338-44C4-88FC-A271A1940EBE}" type="presParOf" srcId="{A6DEAD6F-3C50-4938-90BF-EF9F79AF5D3E}" destId="{141C2509-1A81-428E-B98E-516EDA14A769}" srcOrd="7" destOrd="0" presId="urn:microsoft.com/office/officeart/2005/8/layout/cycle6"/>
    <dgm:cxn modelId="{843B81D8-6889-4696-AAC4-D16E5668D07C}" type="presParOf" srcId="{A6DEAD6F-3C50-4938-90BF-EF9F79AF5D3E}" destId="{DC79995C-DFCA-43C1-9297-4BB228647AC2}" srcOrd="8" destOrd="0" presId="urn:microsoft.com/office/officeart/2005/8/layout/cycle6"/>
    <dgm:cxn modelId="{94EEA07D-8901-4A1D-A027-BD032D948A47}" type="presParOf" srcId="{A6DEAD6F-3C50-4938-90BF-EF9F79AF5D3E}" destId="{56788B98-33D1-408A-901E-5177F099060D}" srcOrd="9" destOrd="0" presId="urn:microsoft.com/office/officeart/2005/8/layout/cycle6"/>
    <dgm:cxn modelId="{664E05CC-8D89-4593-A424-FEA298C4AA69}" type="presParOf" srcId="{A6DEAD6F-3C50-4938-90BF-EF9F79AF5D3E}" destId="{2AEA04DC-463C-4440-ADA9-404A971396FF}" srcOrd="10" destOrd="0" presId="urn:microsoft.com/office/officeart/2005/8/layout/cycle6"/>
    <dgm:cxn modelId="{C6D6F6BF-F46C-4082-916E-01826E33AF16}" type="presParOf" srcId="{A6DEAD6F-3C50-4938-90BF-EF9F79AF5D3E}" destId="{D0331A68-EB89-472F-B590-7FB5D6747A9C}" srcOrd="11" destOrd="0" presId="urn:microsoft.com/office/officeart/2005/8/layout/cycle6"/>
    <dgm:cxn modelId="{1CFACF5B-426B-4643-8CB6-A0306EB595E1}" type="presParOf" srcId="{A6DEAD6F-3C50-4938-90BF-EF9F79AF5D3E}" destId="{A578E45F-DBB4-441A-84EC-4273F4E31186}" srcOrd="12" destOrd="0" presId="urn:microsoft.com/office/officeart/2005/8/layout/cycle6"/>
    <dgm:cxn modelId="{84CD01D0-034C-4206-B3AF-01F8EEF07E58}" type="presParOf" srcId="{A6DEAD6F-3C50-4938-90BF-EF9F79AF5D3E}" destId="{40F26451-40A1-48B3-A815-26CB06886EA3}" srcOrd="13" destOrd="0" presId="urn:microsoft.com/office/officeart/2005/8/layout/cycle6"/>
    <dgm:cxn modelId="{CBBC32DC-F3C6-4061-A8F6-BD1664D9570D}" type="presParOf" srcId="{A6DEAD6F-3C50-4938-90BF-EF9F79AF5D3E}" destId="{B2F6090D-FCB3-48E3-98CE-4216BB86334D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395E2A-19CB-4EDA-84A4-71E8E14A1777}">
      <dsp:nvSpPr>
        <dsp:cNvPr id="0" name=""/>
        <dsp:cNvSpPr/>
      </dsp:nvSpPr>
      <dsp:spPr>
        <a:xfrm>
          <a:off x="3430" y="0"/>
          <a:ext cx="3300355" cy="4070555"/>
        </a:xfrm>
        <a:prstGeom prst="roundRect">
          <a:avLst>
            <a:gd name="adj" fmla="val 10000"/>
          </a:avLst>
        </a:prstGeom>
        <a:solidFill>
          <a:schemeClr val="dk1"/>
        </a:solidFill>
        <a:ln w="25400" cap="flat" cmpd="sng" algn="ctr">
          <a:solidFill>
            <a:schemeClr val="dk1">
              <a:shade val="50000"/>
            </a:schemeClr>
          </a:solidFill>
          <a:prstDash val="solid"/>
        </a:ln>
        <a:effectLst/>
      </dsp:spPr>
      <dsp:style>
        <a:lnRef idx="2">
          <a:schemeClr val="dk1">
            <a:shade val="50000"/>
          </a:schemeClr>
        </a:lnRef>
        <a:fillRef idx="1">
          <a:schemeClr val="dk1"/>
        </a:fillRef>
        <a:effectRef idx="0">
          <a:schemeClr val="dk1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>
              <a:solidFill>
                <a:schemeClr val="bg1"/>
              </a:solidFill>
              <a:latin typeface="Corbel" panose="020B0503020204020204" pitchFamily="34" charset="0"/>
            </a:rPr>
            <a:t>The </a:t>
          </a:r>
          <a:r>
            <a:rPr lang="en-US" sz="2400" b="1" u="sng" kern="1200" dirty="0">
              <a:solidFill>
                <a:schemeClr val="bg1"/>
              </a:solidFill>
              <a:latin typeface="Corbel" panose="020B0503020204020204" pitchFamily="34" charset="0"/>
            </a:rPr>
            <a:t>MYTH</a:t>
          </a:r>
          <a:r>
            <a:rPr lang="en-US" sz="2400" kern="1200" dirty="0">
              <a:solidFill>
                <a:schemeClr val="bg1"/>
              </a:solidFill>
              <a:latin typeface="Corbel" panose="020B0503020204020204" pitchFamily="34" charset="0"/>
            </a:rPr>
            <a:t>: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>
              <a:solidFill>
                <a:schemeClr val="bg1"/>
              </a:solidFill>
              <a:latin typeface="Corbel" panose="020B0503020204020204" pitchFamily="34" charset="0"/>
            </a:rPr>
            <a:t>There is a system that works, and communities of color are doing something wrong</a:t>
          </a:r>
        </a:p>
      </dsp:txBody>
      <dsp:txXfrm>
        <a:off x="3430" y="0"/>
        <a:ext cx="3300355" cy="1221166"/>
      </dsp:txXfrm>
    </dsp:sp>
    <dsp:sp modelId="{D8697467-0A0F-4676-9DE6-6D8B44BCA55A}">
      <dsp:nvSpPr>
        <dsp:cNvPr id="0" name=""/>
        <dsp:cNvSpPr/>
      </dsp:nvSpPr>
      <dsp:spPr>
        <a:xfrm>
          <a:off x="351182" y="1421604"/>
          <a:ext cx="2640284" cy="799701"/>
        </a:xfrm>
        <a:prstGeom prst="roundRect">
          <a:avLst>
            <a:gd name="adj" fmla="val 10000"/>
          </a:avLst>
        </a:prstGeom>
        <a:solidFill>
          <a:schemeClr val="accent1"/>
        </a:solidFill>
        <a:ln w="25400" cap="flat" cmpd="sng" algn="ctr">
          <a:solidFill>
            <a:schemeClr val="accent1">
              <a:shade val="50000"/>
            </a:schemeClr>
          </a:solidFill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>
              <a:latin typeface="Corbel" panose="020B0503020204020204" pitchFamily="34" charset="0"/>
            </a:rPr>
            <a:t>In their finances</a:t>
          </a:r>
        </a:p>
      </dsp:txBody>
      <dsp:txXfrm>
        <a:off x="374604" y="1445026"/>
        <a:ext cx="2593440" cy="752857"/>
      </dsp:txXfrm>
    </dsp:sp>
    <dsp:sp modelId="{24EE28C5-695F-44B9-AC29-40ACCB2FFB27}">
      <dsp:nvSpPr>
        <dsp:cNvPr id="0" name=""/>
        <dsp:cNvSpPr/>
      </dsp:nvSpPr>
      <dsp:spPr>
        <a:xfrm>
          <a:off x="374786" y="2309437"/>
          <a:ext cx="2640284" cy="799701"/>
        </a:xfrm>
        <a:prstGeom prst="roundRect">
          <a:avLst>
            <a:gd name="adj" fmla="val 10000"/>
          </a:avLst>
        </a:prstGeom>
        <a:solidFill>
          <a:schemeClr val="accent1"/>
        </a:solidFill>
        <a:ln w="25400" cap="flat" cmpd="sng" algn="ctr">
          <a:solidFill>
            <a:schemeClr val="accent1">
              <a:shade val="50000"/>
            </a:schemeClr>
          </a:solidFill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>
              <a:latin typeface="Corbel" panose="020B0503020204020204" pitchFamily="34" charset="0"/>
            </a:rPr>
            <a:t>On the job</a:t>
          </a:r>
        </a:p>
      </dsp:txBody>
      <dsp:txXfrm>
        <a:off x="398208" y="2332859"/>
        <a:ext cx="2593440" cy="752857"/>
      </dsp:txXfrm>
    </dsp:sp>
    <dsp:sp modelId="{E67E6A85-3112-4D46-9D6A-DCD8F364E637}">
      <dsp:nvSpPr>
        <dsp:cNvPr id="0" name=""/>
        <dsp:cNvSpPr/>
      </dsp:nvSpPr>
      <dsp:spPr>
        <a:xfrm>
          <a:off x="370826" y="3192296"/>
          <a:ext cx="2640284" cy="799701"/>
        </a:xfrm>
        <a:prstGeom prst="roundRect">
          <a:avLst>
            <a:gd name="adj" fmla="val 10000"/>
          </a:avLst>
        </a:prstGeom>
        <a:solidFill>
          <a:schemeClr val="accent1"/>
        </a:solidFill>
        <a:ln w="25400" cap="flat" cmpd="sng" algn="ctr">
          <a:solidFill>
            <a:schemeClr val="accent1">
              <a:shade val="50000"/>
            </a:schemeClr>
          </a:solidFill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en-US" sz="2000" kern="1200" dirty="0" smtClean="0">
            <a:latin typeface="Corbel" panose="020B0503020204020204" pitchFamily="34" charset="0"/>
          </a:endParaRPr>
        </a:p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2000" kern="1200" dirty="0" smtClean="0">
              <a:latin typeface="Corbel" panose="020B0503020204020204" pitchFamily="34" charset="0"/>
            </a:rPr>
            <a:t>Personal </a:t>
          </a:r>
          <a:r>
            <a:rPr lang="en-US" sz="2000" kern="1200" dirty="0">
              <a:latin typeface="Corbel" panose="020B0503020204020204" pitchFamily="34" charset="0"/>
            </a:rPr>
            <a:t>decisions</a:t>
          </a:r>
        </a:p>
        <a:p>
          <a:pPr marL="228600" lvl="1" indent="-228600" algn="ctr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000" kern="1200" dirty="0">
            <a:latin typeface="Corbel" panose="020B0503020204020204" pitchFamily="34" charset="0"/>
          </a:endParaRPr>
        </a:p>
      </dsp:txBody>
      <dsp:txXfrm>
        <a:off x="394248" y="3215718"/>
        <a:ext cx="2593440" cy="752857"/>
      </dsp:txXfrm>
    </dsp:sp>
    <dsp:sp modelId="{372F75F8-F06B-4886-A9C3-D4A558166450}">
      <dsp:nvSpPr>
        <dsp:cNvPr id="0" name=""/>
        <dsp:cNvSpPr/>
      </dsp:nvSpPr>
      <dsp:spPr>
        <a:xfrm>
          <a:off x="3551313" y="0"/>
          <a:ext cx="3300355" cy="4070555"/>
        </a:xfrm>
        <a:prstGeom prst="roundRect">
          <a:avLst>
            <a:gd name="adj" fmla="val 10000"/>
          </a:avLst>
        </a:prstGeom>
        <a:solidFill>
          <a:schemeClr val="tx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>
              <a:solidFill>
                <a:schemeClr val="bg1"/>
              </a:solidFill>
              <a:latin typeface="Corbel" panose="020B0503020204020204" pitchFamily="34" charset="0"/>
            </a:rPr>
            <a:t>The </a:t>
          </a:r>
          <a:r>
            <a:rPr lang="en-US" sz="2400" b="1" u="sng" kern="1200" dirty="0">
              <a:solidFill>
                <a:schemeClr val="bg1"/>
              </a:solidFill>
              <a:latin typeface="Corbel" panose="020B0503020204020204" pitchFamily="34" charset="0"/>
            </a:rPr>
            <a:t>TRUTH</a:t>
          </a:r>
          <a:r>
            <a:rPr lang="en-US" sz="2400" kern="1200" dirty="0">
              <a:solidFill>
                <a:schemeClr val="bg1"/>
              </a:solidFill>
              <a:latin typeface="Corbel" panose="020B0503020204020204" pitchFamily="34" charset="0"/>
            </a:rPr>
            <a:t>: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>
              <a:solidFill>
                <a:schemeClr val="bg1"/>
              </a:solidFill>
              <a:latin typeface="Corbel" panose="020B0503020204020204" pitchFamily="34" charset="0"/>
            </a:rPr>
            <a:t>Our economy is designed to reward the wealthy and leave others behind</a:t>
          </a:r>
        </a:p>
      </dsp:txBody>
      <dsp:txXfrm>
        <a:off x="3551313" y="0"/>
        <a:ext cx="3300355" cy="1221166"/>
      </dsp:txXfrm>
    </dsp:sp>
    <dsp:sp modelId="{527476E0-4F2E-4523-A7A6-83DE5D106318}">
      <dsp:nvSpPr>
        <dsp:cNvPr id="0" name=""/>
        <dsp:cNvSpPr/>
      </dsp:nvSpPr>
      <dsp:spPr>
        <a:xfrm>
          <a:off x="3890220" y="1401555"/>
          <a:ext cx="2640284" cy="799701"/>
        </a:xfrm>
        <a:prstGeom prst="roundRect">
          <a:avLst>
            <a:gd name="adj" fmla="val 10000"/>
          </a:avLst>
        </a:prstGeom>
        <a:solidFill>
          <a:schemeClr val="accent1"/>
        </a:solidFill>
        <a:ln w="25400" cap="flat" cmpd="sng" algn="ctr">
          <a:solidFill>
            <a:schemeClr val="accent1">
              <a:shade val="50000"/>
            </a:schemeClr>
          </a:solidFill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>
              <a:latin typeface="Corbel" panose="020B0503020204020204" pitchFamily="34" charset="0"/>
            </a:rPr>
            <a:t>An upside down tax system </a:t>
          </a:r>
        </a:p>
      </dsp:txBody>
      <dsp:txXfrm>
        <a:off x="3913642" y="1424977"/>
        <a:ext cx="2593440" cy="752857"/>
      </dsp:txXfrm>
    </dsp:sp>
    <dsp:sp modelId="{613C9207-7600-468B-B1A1-9E3512235E42}">
      <dsp:nvSpPr>
        <dsp:cNvPr id="0" name=""/>
        <dsp:cNvSpPr/>
      </dsp:nvSpPr>
      <dsp:spPr>
        <a:xfrm>
          <a:off x="3890220" y="2292875"/>
          <a:ext cx="2640284" cy="799701"/>
        </a:xfrm>
        <a:prstGeom prst="roundRect">
          <a:avLst>
            <a:gd name="adj" fmla="val 10000"/>
          </a:avLst>
        </a:prstGeom>
        <a:solidFill>
          <a:schemeClr val="accent1"/>
        </a:solidFill>
        <a:ln w="25400" cap="flat" cmpd="sng" algn="ctr">
          <a:solidFill>
            <a:schemeClr val="accent1">
              <a:shade val="50000"/>
            </a:schemeClr>
          </a:solidFill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Residential economic segregation </a:t>
          </a:r>
        </a:p>
      </dsp:txBody>
      <dsp:txXfrm>
        <a:off x="3913642" y="2316297"/>
        <a:ext cx="2593440" cy="752857"/>
      </dsp:txXfrm>
    </dsp:sp>
    <dsp:sp modelId="{4B777105-53F3-44DB-8B3B-942F4036BEBD}">
      <dsp:nvSpPr>
        <dsp:cNvPr id="0" name=""/>
        <dsp:cNvSpPr/>
      </dsp:nvSpPr>
      <dsp:spPr>
        <a:xfrm>
          <a:off x="3881348" y="3184955"/>
          <a:ext cx="2640284" cy="799701"/>
        </a:xfrm>
        <a:prstGeom prst="roundRect">
          <a:avLst>
            <a:gd name="adj" fmla="val 10000"/>
          </a:avLst>
        </a:prstGeom>
        <a:solidFill>
          <a:schemeClr val="accent1"/>
        </a:solidFill>
        <a:ln w="25400" cap="flat" cmpd="sng" algn="ctr">
          <a:solidFill>
            <a:schemeClr val="accent1">
              <a:shade val="50000"/>
            </a:schemeClr>
          </a:solidFill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48260" tIns="36195" rIns="48260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>
              <a:latin typeface="Corbel" panose="020B0503020204020204" pitchFamily="34" charset="0"/>
            </a:rPr>
            <a:t>Lack of investment in disenfranchised communities</a:t>
          </a:r>
        </a:p>
      </dsp:txBody>
      <dsp:txXfrm>
        <a:off x="3904770" y="3208377"/>
        <a:ext cx="2593440" cy="75285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7E6BDF-ABA5-4EF9-A779-B17547AF5DF1}">
      <dsp:nvSpPr>
        <dsp:cNvPr id="0" name=""/>
        <dsp:cNvSpPr/>
      </dsp:nvSpPr>
      <dsp:spPr>
        <a:xfrm>
          <a:off x="2980236" y="77774"/>
          <a:ext cx="2576479" cy="1949271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/>
            <a:t>LACK OF HOUSEHOLD ASSETS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/>
            <a:t>57% of Blacks are in liquid asset poverty.  (Do not have enough liquid savings to replace income at the poverty level for 3 months)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/>
            <a:t>Median household income is  $36,651. </a:t>
          </a:r>
        </a:p>
      </dsp:txBody>
      <dsp:txXfrm>
        <a:off x="3075392" y="172930"/>
        <a:ext cx="2386167" cy="1758959"/>
      </dsp:txXfrm>
    </dsp:sp>
    <dsp:sp modelId="{5610FB17-ED0B-4A8B-8473-F6172DDAA76C}">
      <dsp:nvSpPr>
        <dsp:cNvPr id="0" name=""/>
        <dsp:cNvSpPr/>
      </dsp:nvSpPr>
      <dsp:spPr>
        <a:xfrm>
          <a:off x="5486738" y="429940"/>
          <a:ext cx="3970390" cy="3970390"/>
        </a:xfrm>
        <a:custGeom>
          <a:avLst/>
          <a:gdLst/>
          <a:ahLst/>
          <a:cxnLst/>
          <a:rect l="0" t="0" r="0" b="0"/>
          <a:pathLst>
            <a:path>
              <a:moveTo>
                <a:pt x="73594" y="1449673"/>
              </a:moveTo>
              <a:arcTo wR="1985195" hR="1985195" stAng="11738991" swAng="2352130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D277CF-209D-494C-9326-EE2F3B15EBDD}">
      <dsp:nvSpPr>
        <dsp:cNvPr id="0" name=""/>
        <dsp:cNvSpPr/>
      </dsp:nvSpPr>
      <dsp:spPr>
        <a:xfrm>
          <a:off x="5602093" y="784129"/>
          <a:ext cx="2576479" cy="2172926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/>
            <a:t>INFERIOR PUBLIC ASSETS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/>
            <a:t>Black communities most often live in areas with inferior public assets:  public schools, public safety, public health, public transportation                                             </a:t>
          </a:r>
          <a:endParaRPr lang="en-US" sz="1200" kern="1200" dirty="0"/>
        </a:p>
      </dsp:txBody>
      <dsp:txXfrm>
        <a:off x="5708167" y="890203"/>
        <a:ext cx="2364331" cy="1960778"/>
      </dsp:txXfrm>
    </dsp:sp>
    <dsp:sp modelId="{0AE85DE5-D382-490E-9B63-91AF4E400AF2}">
      <dsp:nvSpPr>
        <dsp:cNvPr id="0" name=""/>
        <dsp:cNvSpPr/>
      </dsp:nvSpPr>
      <dsp:spPr>
        <a:xfrm>
          <a:off x="4419873" y="-939259"/>
          <a:ext cx="3970390" cy="3970390"/>
        </a:xfrm>
        <a:custGeom>
          <a:avLst/>
          <a:gdLst/>
          <a:ahLst/>
          <a:cxnLst/>
          <a:rect l="0" t="0" r="0" b="0"/>
          <a:pathLst>
            <a:path>
              <a:moveTo>
                <a:pt x="2510816" y="3899542"/>
              </a:moveTo>
              <a:arcTo wR="1985195" hR="1985195" stAng="4478800" swAng="2079684"/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8BC1F28-6808-4DD8-91FE-AEAA289FF70B}">
      <dsp:nvSpPr>
        <dsp:cNvPr id="0" name=""/>
        <dsp:cNvSpPr/>
      </dsp:nvSpPr>
      <dsp:spPr>
        <a:xfrm>
          <a:off x="3965063" y="2915452"/>
          <a:ext cx="2576479" cy="1603582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/>
            <a:t>INFERIOR SERVICE FROM THE MARKET: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/>
            <a:t>Products sold in communities of asset poverty are inferior and often times more expensive than similar products available to high income communities. </a:t>
          </a:r>
          <a:endParaRPr lang="en-US" sz="1200" kern="1200" dirty="0"/>
        </a:p>
      </dsp:txBody>
      <dsp:txXfrm>
        <a:off x="4043343" y="2993732"/>
        <a:ext cx="2419919" cy="1447022"/>
      </dsp:txXfrm>
    </dsp:sp>
    <dsp:sp modelId="{DC79995C-DFCA-43C1-9297-4BB228647AC2}">
      <dsp:nvSpPr>
        <dsp:cNvPr id="0" name=""/>
        <dsp:cNvSpPr/>
      </dsp:nvSpPr>
      <dsp:spPr>
        <a:xfrm>
          <a:off x="2376" y="1931067"/>
          <a:ext cx="3970390" cy="3970390"/>
        </a:xfrm>
        <a:custGeom>
          <a:avLst/>
          <a:gdLst/>
          <a:ahLst/>
          <a:cxnLst/>
          <a:rect l="0" t="0" r="0" b="0"/>
          <a:pathLst>
            <a:path>
              <a:moveTo>
                <a:pt x="3962379" y="2163363"/>
              </a:moveTo>
              <a:arcTo wR="1985195" hR="1985195" stAng="308947" swAng="586817"/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6788B98-33D1-408A-901E-5177F099060D}">
      <dsp:nvSpPr>
        <dsp:cNvPr id="0" name=""/>
        <dsp:cNvSpPr/>
      </dsp:nvSpPr>
      <dsp:spPr>
        <a:xfrm>
          <a:off x="1328383" y="2671913"/>
          <a:ext cx="2576479" cy="1847124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/>
            <a:t>SEGREGATED FROM SOCIO-ECONOMIC OPPORTUNITY: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/>
            <a:t>Living wage jobs and social networks are  located outside of the communities asset-poor Blacks live in.</a:t>
          </a:r>
          <a:r>
            <a:rPr lang="en-US" sz="1800" b="1" kern="1200" dirty="0"/>
            <a:t> </a:t>
          </a:r>
          <a:r>
            <a:rPr lang="en-US" sz="1500" kern="1200" dirty="0"/>
            <a:t>                              </a:t>
          </a:r>
        </a:p>
      </dsp:txBody>
      <dsp:txXfrm>
        <a:off x="1418552" y="2762082"/>
        <a:ext cx="2396141" cy="1666786"/>
      </dsp:txXfrm>
    </dsp:sp>
    <dsp:sp modelId="{D0331A68-EB89-472F-B590-7FB5D6747A9C}">
      <dsp:nvSpPr>
        <dsp:cNvPr id="0" name=""/>
        <dsp:cNvSpPr/>
      </dsp:nvSpPr>
      <dsp:spPr>
        <a:xfrm>
          <a:off x="-119624" y="-1249116"/>
          <a:ext cx="3970390" cy="3970390"/>
        </a:xfrm>
        <a:custGeom>
          <a:avLst/>
          <a:gdLst/>
          <a:ahLst/>
          <a:cxnLst/>
          <a:rect l="0" t="0" r="0" b="0"/>
          <a:pathLst>
            <a:path>
              <a:moveTo>
                <a:pt x="2417260" y="3922802"/>
              </a:moveTo>
              <a:arcTo wR="1985195" hR="1985195" stAng="4645760" swAng="1378668"/>
            </a:path>
          </a:pathLst>
        </a:custGeom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78E45F-DBB4-441A-84EC-4273F4E31186}">
      <dsp:nvSpPr>
        <dsp:cNvPr id="0" name=""/>
        <dsp:cNvSpPr/>
      </dsp:nvSpPr>
      <dsp:spPr>
        <a:xfrm>
          <a:off x="294957" y="739489"/>
          <a:ext cx="2659911" cy="1947652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/>
            <a:t>GREATER FINANCIAL RESPONSIBILITIES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/>
            <a:t>Debts, pent-up demand &amp; need for financial support from family &amp; community means increased income go toward consumption then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/>
            <a:t>asset development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b="1" kern="1200" dirty="0"/>
        </a:p>
      </dsp:txBody>
      <dsp:txXfrm>
        <a:off x="390034" y="834566"/>
        <a:ext cx="2469757" cy="1757498"/>
      </dsp:txXfrm>
    </dsp:sp>
    <dsp:sp modelId="{B2F6090D-FCB3-48E3-98CE-4216BB86334D}">
      <dsp:nvSpPr>
        <dsp:cNvPr id="0" name=""/>
        <dsp:cNvSpPr/>
      </dsp:nvSpPr>
      <dsp:spPr>
        <a:xfrm>
          <a:off x="-855216" y="439391"/>
          <a:ext cx="3970390" cy="3970390"/>
        </a:xfrm>
        <a:custGeom>
          <a:avLst/>
          <a:gdLst/>
          <a:ahLst/>
          <a:cxnLst/>
          <a:rect l="0" t="0" r="0" b="0"/>
          <a:pathLst>
            <a:path>
              <a:moveTo>
                <a:pt x="3045320" y="306763"/>
              </a:moveTo>
              <a:arcTo wR="1985195" hR="1985195" stAng="18136631" swAng="2166832"/>
            </a:path>
          </a:pathLst>
        </a:custGeom>
        <a:noFill/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79FC67-623C-495B-AA33-51D658923DAC}" type="datetimeFigureOut">
              <a:rPr lang="en-US" smtClean="0"/>
              <a:t>6/26/2019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36BC5D-6640-46FC-AF93-F96678B151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7522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36BC5D-6640-46FC-AF93-F96678B1517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4026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387AFB-E578-4214-8F09-997B27D89F4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7141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36BC5D-6640-46FC-AF93-F96678B1517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701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A0658E-9705-A24D-B735-435F02E7165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47766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sz="1200" dirty="0">
                <a:latin typeface="ArialMT"/>
              </a:rPr>
              <a:t>“The majority of white Americans consider themselves</a:t>
            </a:r>
          </a:p>
          <a:p>
            <a:pPr algn="ctr"/>
            <a:r>
              <a:rPr lang="en-US" sz="1200" dirty="0">
                <a:latin typeface="ArialMT"/>
              </a:rPr>
              <a:t>sincerely committed to justice for the Negro. They believe</a:t>
            </a:r>
          </a:p>
          <a:p>
            <a:pPr algn="ctr"/>
            <a:r>
              <a:rPr lang="en-US" sz="1200" dirty="0">
                <a:latin typeface="ArialMT"/>
              </a:rPr>
              <a:t>that American Society is essentially hospitable to fair play and</a:t>
            </a:r>
          </a:p>
          <a:p>
            <a:pPr algn="ctr"/>
            <a:r>
              <a:rPr lang="en-US" sz="1200" dirty="0">
                <a:latin typeface="ArialMT"/>
              </a:rPr>
              <a:t>to steady growth toward a middle-class utopia, embodying</a:t>
            </a:r>
          </a:p>
          <a:p>
            <a:pPr algn="ctr"/>
            <a:r>
              <a:rPr lang="en-US" sz="1200" dirty="0">
                <a:latin typeface="ArialMT"/>
              </a:rPr>
              <a:t>racial harmony. But unfortunately </a:t>
            </a:r>
            <a:r>
              <a:rPr lang="en-US" sz="1200" b="1" dirty="0">
                <a:latin typeface="ArialMT"/>
              </a:rPr>
              <a:t>this is a fantasy of self-deception and comfortable vanity.” – Dr. </a:t>
            </a:r>
            <a:r>
              <a:rPr lang="en-US" b="1" dirty="0">
                <a:latin typeface="ArialMT"/>
              </a:rPr>
              <a:t>Martin Luther King Jr.</a:t>
            </a:r>
            <a:endParaRPr lang="en-US" sz="1200" b="1" dirty="0">
              <a:latin typeface="ArialMT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A3F41C-647B-4B08-9D18-D03636CF366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35754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Income vs Wealth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36BC5D-6640-46FC-AF93-F96678B1517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6638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sz="1200" dirty="0">
                <a:latin typeface="ArialMT"/>
              </a:rPr>
              <a:t>“Depressed living standards for Negroes are not simply the</a:t>
            </a:r>
          </a:p>
          <a:p>
            <a:pPr algn="ctr"/>
            <a:r>
              <a:rPr lang="en-US" sz="1200" dirty="0">
                <a:latin typeface="ArialMT"/>
              </a:rPr>
              <a:t>consequences of neglect. Nor can they be explained by the</a:t>
            </a:r>
          </a:p>
          <a:p>
            <a:pPr algn="ctr"/>
            <a:r>
              <a:rPr lang="en-US" sz="1200" dirty="0">
                <a:latin typeface="ArialMT"/>
              </a:rPr>
              <a:t>myth of the Negro’s innate incapacities, or by the more</a:t>
            </a:r>
          </a:p>
          <a:p>
            <a:pPr algn="ctr"/>
            <a:r>
              <a:rPr lang="en-US" sz="1200" b="1" dirty="0">
                <a:latin typeface="ArialMT"/>
              </a:rPr>
              <a:t>sophisticated rationalization </a:t>
            </a:r>
            <a:r>
              <a:rPr lang="en-US" sz="1200" dirty="0">
                <a:latin typeface="ArialMT"/>
              </a:rPr>
              <a:t>of his acquired infirmities (family</a:t>
            </a:r>
          </a:p>
          <a:p>
            <a:pPr algn="ctr"/>
            <a:r>
              <a:rPr lang="en-US" sz="1200" dirty="0">
                <a:latin typeface="ArialMT"/>
              </a:rPr>
              <a:t>disorganization, poor education, etc.). They are a structural</a:t>
            </a:r>
          </a:p>
          <a:p>
            <a:pPr algn="ctr"/>
            <a:r>
              <a:rPr lang="en-US" sz="1200" dirty="0">
                <a:latin typeface="ArialMT"/>
              </a:rPr>
              <a:t>part of the economic system in the United States</a:t>
            </a:r>
            <a:r>
              <a:rPr lang="en-US" sz="1200" b="1" dirty="0">
                <a:latin typeface="ArialMT"/>
              </a:rPr>
              <a:t>.” – Dr. Martin Luther king Jr.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D66E3B-2381-42D5-B800-8937B5F7607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35333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36BC5D-6640-46FC-AF93-F96678B1517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94933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* 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https://www.census.gov/content/dam/Census/library/publications/2017/demo/P60-259.pdf</a:t>
            </a:r>
            <a:endParaRPr lang="en-US" dirty="0"/>
          </a:p>
          <a:p>
            <a:r>
              <a:rPr lang="en-US" dirty="0"/>
              <a:t>** Source: 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https://www.valuepenguin.com/average-credit-score#nogo. Note: This is the median credit score for </a:t>
            </a:r>
            <a:r>
              <a:rPr lang="en-US" sz="1200" b="0" i="1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homebuyers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en-US" dirty="0"/>
          </a:p>
          <a:p>
            <a:r>
              <a:rPr lang="en-US" dirty="0"/>
              <a:t>*** Median Family Income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5DF78F-22D9-48B5-9CF8-2B3DEA1FFF6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80368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36BC5D-6640-46FC-AF93-F96678B1517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2364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11D03-95B4-0542-9509-7199870D0597}" type="datetimeFigureOut">
              <a:rPr lang="en-US" smtClean="0"/>
              <a:t>6/26/2019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5AB71-6090-604F-950D-A41F239CE2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4742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11D03-95B4-0542-9509-7199870D0597}" type="datetimeFigureOut">
              <a:rPr lang="en-US" smtClean="0"/>
              <a:t>6/26/2019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5AB71-6090-604F-950D-A41F239CE2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9923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11D03-95B4-0542-9509-7199870D0597}" type="datetimeFigureOut">
              <a:rPr lang="en-US" smtClean="0"/>
              <a:t>6/26/2019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5AB71-6090-604F-950D-A41F239CE2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7555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02079" y="209636"/>
            <a:ext cx="8539842" cy="589529"/>
          </a:xfrm>
          <a:prstGeom prst="rect">
            <a:avLst/>
          </a:prstGeom>
        </p:spPr>
        <p:txBody>
          <a:bodyPr/>
          <a:lstStyle>
            <a:lvl1pPr>
              <a:defRPr b="1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302079" y="798602"/>
            <a:ext cx="8539842" cy="563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Date Placeholder 3"/>
          <p:cNvSpPr>
            <a:spLocks noGrp="1"/>
          </p:cNvSpPr>
          <p:nvPr>
            <p:ph type="dt" sz="half" idx="10"/>
          </p:nvPr>
        </p:nvSpPr>
        <p:spPr>
          <a:xfrm>
            <a:off x="2245189" y="4559313"/>
            <a:ext cx="1110341" cy="273844"/>
          </a:xfrm>
          <a:prstGeom prst="rect">
            <a:avLst/>
          </a:prstGeom>
        </p:spPr>
        <p:txBody>
          <a:bodyPr/>
          <a:lstStyle>
            <a:lvl1pPr>
              <a:defRPr sz="900"/>
            </a:lvl1pPr>
          </a:lstStyle>
          <a:p>
            <a:fld id="{3FEB4991-CE71-45C2-AB20-163B2F2D1749}" type="datetimeFigureOut">
              <a:rPr lang="en-US" smtClean="0"/>
              <a:pPr/>
              <a:t>6/26/2019</a:t>
            </a:fld>
            <a:endParaRPr lang="en-US" dirty="0"/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78013" y="4560675"/>
            <a:ext cx="4335236" cy="271123"/>
          </a:xfrm>
          <a:prstGeom prst="rect">
            <a:avLst/>
          </a:prstGeom>
        </p:spPr>
        <p:txBody>
          <a:bodyPr/>
          <a:lstStyle>
            <a:lvl1pPr>
              <a:defRPr sz="900"/>
            </a:lvl1pPr>
          </a:lstStyle>
          <a:p>
            <a:endParaRPr lang="en-US" dirty="0"/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4"/>
          </p:nvPr>
        </p:nvSpPr>
        <p:spPr>
          <a:xfrm>
            <a:off x="8335735" y="4560675"/>
            <a:ext cx="506186" cy="273844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2"/>
                </a:solidFill>
              </a:defRPr>
            </a:lvl1pPr>
          </a:lstStyle>
          <a:p>
            <a:fld id="{EF4EDD77-4FF2-4CC6-A4AE-CF4FF19B52F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08910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DB9CB20B-FB1F-0B49-911F-7D35F9AC8FC7}" type="datetimeFigureOut">
              <a:rPr lang="en-US" smtClean="0"/>
              <a:t>6/26/2019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918F0141-E228-E143-A0BF-8E4B4A2C06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2557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DB9CB20B-FB1F-0B49-911F-7D35F9AC8FC7}" type="datetimeFigureOut">
              <a:rPr lang="en-US" smtClean="0"/>
              <a:t>6/26/2019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918F0141-E228-E143-A0BF-8E4B4A2C06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2431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DB9CB20B-FB1F-0B49-911F-7D35F9AC8FC7}" type="datetimeFigureOut">
              <a:rPr lang="en-US" smtClean="0"/>
              <a:t>6/26/2019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918F0141-E228-E143-A0BF-8E4B4A2C06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1522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DB9CB20B-FB1F-0B49-911F-7D35F9AC8FC7}" type="datetimeFigureOut">
              <a:rPr lang="en-US" smtClean="0"/>
              <a:t>6/26/2019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918F0141-E228-E143-A0BF-8E4B4A2C06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9460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DB9CB20B-FB1F-0B49-911F-7D35F9AC8FC7}" type="datetimeFigureOut">
              <a:rPr lang="en-US" smtClean="0"/>
              <a:t>6/26/2019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918F0141-E228-E143-A0BF-8E4B4A2C06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948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DB9CB20B-FB1F-0B49-911F-7D35F9AC8FC7}" type="datetimeFigureOut">
              <a:rPr lang="en-US" smtClean="0"/>
              <a:t>6/26/2019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918F0141-E228-E143-A0BF-8E4B4A2C06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4930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DB9CB20B-FB1F-0B49-911F-7D35F9AC8FC7}" type="datetimeFigureOut">
              <a:rPr lang="en-US" smtClean="0"/>
              <a:t>6/26/2019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918F0141-E228-E143-A0BF-8E4B4A2C06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2884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11D03-95B4-0542-9509-7199870D0597}" type="datetimeFigureOut">
              <a:rPr lang="en-US" smtClean="0"/>
              <a:t>6/26/2019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5AB71-6090-604F-950D-A41F239CE2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68789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DB9CB20B-FB1F-0B49-911F-7D35F9AC8FC7}" type="datetimeFigureOut">
              <a:rPr lang="en-US" smtClean="0"/>
              <a:t>6/26/2019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918F0141-E228-E143-A0BF-8E4B4A2C06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1290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DB9CB20B-FB1F-0B49-911F-7D35F9AC8FC7}" type="datetimeFigureOut">
              <a:rPr lang="en-US" smtClean="0"/>
              <a:t>6/26/2019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918F0141-E228-E143-A0BF-8E4B4A2C06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5294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DB9CB20B-FB1F-0B49-911F-7D35F9AC8FC7}" type="datetimeFigureOut">
              <a:rPr lang="en-US" smtClean="0"/>
              <a:t>6/26/2019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918F0141-E228-E143-A0BF-8E4B4A2C06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0895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DB9CB20B-FB1F-0B49-911F-7D35F9AC8FC7}" type="datetimeFigureOut">
              <a:rPr lang="en-US" smtClean="0"/>
              <a:t>6/26/2019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918F0141-E228-E143-A0BF-8E4B4A2C06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2475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11D03-95B4-0542-9509-7199870D0597}" type="datetimeFigureOut">
              <a:rPr lang="en-US" smtClean="0"/>
              <a:t>6/26/2019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5AB71-6090-604F-950D-A41F239CE2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4655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11D03-95B4-0542-9509-7199870D0597}" type="datetimeFigureOut">
              <a:rPr lang="en-US" smtClean="0"/>
              <a:t>6/26/2019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5AB71-6090-604F-950D-A41F239CE2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5211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11D03-95B4-0542-9509-7199870D0597}" type="datetimeFigureOut">
              <a:rPr lang="en-US" smtClean="0"/>
              <a:t>6/26/2019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5AB71-6090-604F-950D-A41F239CE2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875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11D03-95B4-0542-9509-7199870D0597}" type="datetimeFigureOut">
              <a:rPr lang="en-US" smtClean="0"/>
              <a:t>6/26/2019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5AB71-6090-604F-950D-A41F239CE2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0835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11D03-95B4-0542-9509-7199870D0597}" type="datetimeFigureOut">
              <a:rPr lang="en-US" smtClean="0"/>
              <a:t>6/26/2019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5AB71-6090-604F-950D-A41F239CE2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9175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11D03-95B4-0542-9509-7199870D0597}" type="datetimeFigureOut">
              <a:rPr lang="en-US" smtClean="0"/>
              <a:t>6/26/2019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5AB71-6090-604F-950D-A41F239CE2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9153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11D03-95B4-0542-9509-7199870D0597}" type="datetimeFigureOut">
              <a:rPr lang="en-US" smtClean="0"/>
              <a:t>6/26/2019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5AB71-6090-604F-950D-A41F239CE2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6976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file://localhost/Volumes/Groups/Communications%20Department/CURRENT%20PROJECTS/2018/%231918%20NEW%20NCRC%20Branding/1-30%20Edits/PPT/NCRC%20ppt%20bottom%20FINAL%203.png" TargetMode="Externa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NCRC ppt bottom FINAL 3.png" descr="/Volumes/Groups/Communications Department/CURRENT PROJECTS/2018/#1918 NEW NCRC Branding/1-30 Edits/PPT/NCRC ppt bottom FINAL 3.png"/>
          <p:cNvPicPr>
            <a:picLocks noChangeAspect="1"/>
          </p:cNvPicPr>
          <p:nvPr userDrawn="1"/>
        </p:nvPicPr>
        <p:blipFill>
          <a:blip r:embed="rId14" r:link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43" y="0"/>
            <a:ext cx="9116262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511D03-95B4-0542-9509-7199870D0597}" type="datetimeFigureOut">
              <a:rPr lang="en-US" smtClean="0"/>
              <a:t>6/26/2019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55AB71-6090-604F-950D-A41F239CE2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2352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2" r:id="rId12"/>
  </p:sldLayoutIdLst>
  <p:txStyles>
    <p:titleStyle>
      <a:lvl1pPr algn="l" defTabSz="457200" rtl="0" eaLnBrk="1" latinLnBrk="0" hangingPunct="1">
        <a:spcBef>
          <a:spcPct val="0"/>
        </a:spcBef>
        <a:buNone/>
        <a:defRPr sz="3200" b="1" i="0" kern="1200">
          <a:solidFill>
            <a:srgbClr val="2FADE3"/>
          </a:solidFill>
          <a:latin typeface="Corbel"/>
          <a:ea typeface="+mj-ea"/>
          <a:cs typeface="Corbe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800" b="0" i="0" kern="1200">
          <a:solidFill>
            <a:schemeClr val="tx1"/>
          </a:solidFill>
          <a:latin typeface="Corbel"/>
          <a:ea typeface="+mn-ea"/>
          <a:cs typeface="Corbe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b="0" i="0" kern="1200">
          <a:solidFill>
            <a:schemeClr val="tx1"/>
          </a:solidFill>
          <a:latin typeface="Corbel"/>
          <a:ea typeface="+mn-ea"/>
          <a:cs typeface="Corbe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b="0" i="0" kern="1200">
          <a:solidFill>
            <a:schemeClr val="tx1"/>
          </a:solidFill>
          <a:latin typeface="Corbel"/>
          <a:ea typeface="+mn-ea"/>
          <a:cs typeface="Corbe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b="0" i="0" kern="1200">
          <a:solidFill>
            <a:schemeClr val="tx1"/>
          </a:solidFill>
          <a:latin typeface="Corbel"/>
          <a:ea typeface="+mn-ea"/>
          <a:cs typeface="Corbe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b="0" i="0" kern="1200">
          <a:solidFill>
            <a:schemeClr val="tx1"/>
          </a:solidFill>
          <a:latin typeface="Corbel"/>
          <a:ea typeface="+mn-ea"/>
          <a:cs typeface="Corbe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588105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13" Type="http://schemas.openxmlformats.org/officeDocument/2006/relationships/image" Target="../media/image17.png"/><Relationship Id="rId3" Type="http://schemas.openxmlformats.org/officeDocument/2006/relationships/hyperlink" Target="https://soundcloud.com/rwdpodcast" TargetMode="External"/><Relationship Id="rId7" Type="http://schemas.openxmlformats.org/officeDocument/2006/relationships/hyperlink" Target="https://www.facebook.com/racialwealthdivide/" TargetMode="External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11" Type="http://schemas.openxmlformats.org/officeDocument/2006/relationships/image" Target="../media/image15.jpg"/><Relationship Id="rId5" Type="http://schemas.openxmlformats.org/officeDocument/2006/relationships/image" Target="../media/image10.png"/><Relationship Id="rId10" Type="http://schemas.openxmlformats.org/officeDocument/2006/relationships/image" Target="../media/image14.png"/><Relationship Id="rId4" Type="http://schemas.openxmlformats.org/officeDocument/2006/relationships/image" Target="../media/image9.jpg"/><Relationship Id="rId9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BBCC70-3AFA-48C6-827B-7A94FE7038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283187"/>
            <a:ext cx="7772400" cy="1102519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The Racial Wealth Divide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D91BC71-9739-4FDA-8CF9-5CA70B9B97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2385706"/>
            <a:ext cx="6400800" cy="1314450"/>
          </a:xfrm>
        </p:spPr>
        <p:txBody>
          <a:bodyPr>
            <a:noAutofit/>
          </a:bodyPr>
          <a:lstStyle/>
          <a:p>
            <a:r>
              <a:rPr lang="en-US" sz="2000" dirty="0"/>
              <a:t>Dedrick Asante-Muhammad</a:t>
            </a:r>
          </a:p>
          <a:p>
            <a:r>
              <a:rPr lang="en-US" sz="2000" dirty="0"/>
              <a:t>Chief of Equity and Inclusion</a:t>
            </a:r>
          </a:p>
          <a:p>
            <a:r>
              <a:rPr lang="en-US" sz="2000" dirty="0" smtClean="0"/>
              <a:t>National Community Reinvestment Coalition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4428116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E47FDB8-A390-094B-9A31-F475CB389223}"/>
              </a:ext>
            </a:extLst>
          </p:cNvPr>
          <p:cNvSpPr/>
          <p:nvPr/>
        </p:nvSpPr>
        <p:spPr>
          <a:xfrm>
            <a:off x="0" y="0"/>
            <a:ext cx="9010650" cy="51960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Bef>
                <a:spcPts val="375"/>
              </a:spcBef>
              <a:spcAft>
                <a:spcPts val="750"/>
              </a:spcAft>
            </a:pPr>
            <a:r>
              <a:rPr lang="en-US" sz="2400" b="1" dirty="0">
                <a:latin typeface="Corbel" panose="020B05030202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Categories of Assets </a:t>
            </a:r>
          </a:p>
          <a:p>
            <a:pPr algn="just">
              <a:lnSpc>
                <a:spcPct val="115000"/>
              </a:lnSpc>
              <a:spcBef>
                <a:spcPts val="375"/>
              </a:spcBef>
              <a:spcAft>
                <a:spcPts val="750"/>
              </a:spcAft>
            </a:pPr>
            <a:r>
              <a:rPr lang="en-US" sz="2400" b="1" i="1" u="sng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Housing</a:t>
            </a:r>
            <a:r>
              <a:rPr lang="en-US" sz="1350" b="1" i="1" u="sng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135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Housing is an asset that helps one secure, capitalize and save. Housing should provide a safe and supportive place for a household to reside.  </a:t>
            </a:r>
            <a:r>
              <a:rPr lang="en-US" sz="1600" b="1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Housing is most often at the center of all other forms of assets .  </a:t>
            </a:r>
          </a:p>
          <a:p>
            <a:pPr algn="just">
              <a:lnSpc>
                <a:spcPct val="115000"/>
              </a:lnSpc>
              <a:spcBef>
                <a:spcPts val="375"/>
              </a:spcBef>
              <a:spcAft>
                <a:spcPts val="750"/>
              </a:spcAft>
            </a:pPr>
            <a:r>
              <a:rPr lang="en-US" sz="2000" b="1" i="1" u="sng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Employment				Income 				Food Security</a:t>
            </a:r>
            <a:r>
              <a:rPr lang="en-US" sz="2000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algn="just">
              <a:lnSpc>
                <a:spcPct val="115000"/>
              </a:lnSpc>
              <a:spcBef>
                <a:spcPts val="375"/>
              </a:spcBef>
              <a:spcAft>
                <a:spcPts val="750"/>
              </a:spcAft>
            </a:pPr>
            <a:endParaRPr lang="en-US" sz="2000" b="1" i="1" u="sng" dirty="0">
              <a:solidFill>
                <a:srgbClr val="C000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Bef>
                <a:spcPts val="375"/>
              </a:spcBef>
              <a:spcAft>
                <a:spcPts val="750"/>
              </a:spcAft>
            </a:pPr>
            <a:r>
              <a:rPr lang="en-US" sz="2000" b="1" i="1" u="sng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Childcare		Education			Health Care			Transportation	</a:t>
            </a:r>
          </a:p>
          <a:p>
            <a:pPr algn="just">
              <a:lnSpc>
                <a:spcPct val="115000"/>
              </a:lnSpc>
              <a:spcBef>
                <a:spcPts val="375"/>
              </a:spcBef>
              <a:spcAft>
                <a:spcPts val="750"/>
              </a:spcAft>
            </a:pPr>
            <a:endParaRPr lang="en-US" sz="2000" b="1" i="1" u="sng" dirty="0">
              <a:solidFill>
                <a:srgbClr val="C000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Bef>
                <a:spcPts val="375"/>
              </a:spcBef>
              <a:spcAft>
                <a:spcPts val="750"/>
              </a:spcAft>
            </a:pPr>
            <a:r>
              <a:rPr lang="en-US" sz="2000" b="1" i="1" u="sng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Family/Social Relation	</a:t>
            </a:r>
            <a:r>
              <a:rPr lang="en-US" sz="2000" b="1" i="1" u="sng" dirty="0" smtClean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Community </a:t>
            </a:r>
            <a:r>
              <a:rPr lang="en-US" sz="2000" b="1" i="1" u="sng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Resources		Community Involvement	</a:t>
            </a:r>
          </a:p>
          <a:p>
            <a:pPr algn="just">
              <a:lnSpc>
                <a:spcPct val="115000"/>
              </a:lnSpc>
              <a:spcBef>
                <a:spcPts val="375"/>
              </a:spcBef>
              <a:spcAft>
                <a:spcPts val="750"/>
              </a:spcAft>
            </a:pPr>
            <a:endParaRPr lang="en-US" sz="2000" b="1" i="1" u="sng" dirty="0">
              <a:solidFill>
                <a:srgbClr val="C000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Bef>
                <a:spcPts val="375"/>
              </a:spcBef>
              <a:spcAft>
                <a:spcPts val="750"/>
              </a:spcAft>
            </a:pPr>
            <a:r>
              <a:rPr lang="en-US" sz="2000" b="1" i="1" u="sng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Legal 			Finance and Financial Resources			</a:t>
            </a:r>
            <a:r>
              <a:rPr lang="en-US" sz="2000" b="1" i="1" u="sng" dirty="0" smtClean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Safety</a:t>
            </a:r>
            <a:endParaRPr lang="en-US" sz="2000" i="1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69967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hlinkClick r:id="rId3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7646" y="1163848"/>
            <a:ext cx="1348832" cy="13488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4" descr="https://pbs.twimg.com/profile_images/616214839669620740/cC1PH2Hg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5425" y="2284033"/>
            <a:ext cx="218964" cy="218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https://support.apple.com/content/dam/edam/applecare/images/en_US/itunes/featured-contetn-itunes-icon_2x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4390" y="2292268"/>
            <a:ext cx="201613" cy="201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s://scontent-iad3-1.xx.fbcdn.net/v/t1.0-9/13096105_10153592827757636_7012011404029190653_n.jpg?oh=deb760f120969aa9d7c390bb949b71d0&amp;oe=57CE63B9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4226" y="1446273"/>
            <a:ext cx="1915496" cy="91575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5748119" y="1193243"/>
            <a:ext cx="204895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dirty="0">
                <a:hlinkClick r:id="rId7"/>
              </a:rPr>
              <a:t>Bridging the Racial Wealth Divide</a:t>
            </a:r>
            <a:endParaRPr lang="en-US" sz="1050" b="1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472322" y="2114632"/>
            <a:ext cx="247400" cy="2474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5566079" y="2471741"/>
            <a:ext cx="241303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b="1" dirty="0"/>
              <a:t>facebook.com/</a:t>
            </a:r>
            <a:r>
              <a:rPr lang="en-US" sz="1200" b="1" dirty="0" err="1"/>
              <a:t>racialwealthdivide</a:t>
            </a:r>
            <a:endParaRPr lang="en-US" sz="1200" b="1" dirty="0"/>
          </a:p>
        </p:txBody>
      </p:sp>
      <p:sp>
        <p:nvSpPr>
          <p:cNvPr id="15" name="Rectangle 14"/>
          <p:cNvSpPr/>
          <p:nvPr/>
        </p:nvSpPr>
        <p:spPr>
          <a:xfrm>
            <a:off x="3488666" y="2674356"/>
            <a:ext cx="206655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b="1" dirty="0"/>
              <a:t>soundcloud.com/</a:t>
            </a:r>
            <a:r>
              <a:rPr lang="en-US" sz="1200" b="1" dirty="0" err="1"/>
              <a:t>rwdpodcast</a:t>
            </a:r>
            <a:endParaRPr lang="en-US" sz="12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5465767" y="4165243"/>
            <a:ext cx="1869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ncrc.org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7987" y="275911"/>
            <a:ext cx="88785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Corbel" panose="020B0503020204020204" pitchFamily="34" charset="0"/>
              </a:rPr>
              <a:t>Stay Connected</a:t>
            </a:r>
            <a:endParaRPr lang="en-US" sz="2400" b="1" dirty="0">
              <a:latin typeface="Corbel" panose="020B0503020204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8604" y="3374938"/>
            <a:ext cx="2143718" cy="75228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8364" y="3374938"/>
            <a:ext cx="2463048" cy="693302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1540356" y="4068240"/>
            <a:ext cx="29939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inequality.org/topics/racial-wealth-divide</a:t>
            </a:r>
          </a:p>
        </p:txBody>
      </p:sp>
      <p:sp>
        <p:nvSpPr>
          <p:cNvPr id="5" name="Rectangle 4"/>
          <p:cNvSpPr/>
          <p:nvPr/>
        </p:nvSpPr>
        <p:spPr>
          <a:xfrm>
            <a:off x="1204502" y="2859022"/>
            <a:ext cx="161422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b="1" dirty="0"/>
              <a:t>twitter.com/</a:t>
            </a:r>
            <a:r>
              <a:rPr lang="en-US" sz="1200" b="1" dirty="0" err="1"/>
              <a:t>DedrickM</a:t>
            </a:r>
            <a:endParaRPr lang="en-US" sz="12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2982" y="1163848"/>
            <a:ext cx="1457263" cy="16662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6526" y="2221535"/>
            <a:ext cx="253719" cy="253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97549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Corbel" panose="020B0503020204020204" pitchFamily="34" charset="0"/>
              </a:rPr>
              <a:t>The Foundation of Racial Inequality</a:t>
            </a: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3058" y="935858"/>
            <a:ext cx="5297883" cy="2249619"/>
          </a:xfrm>
        </p:spPr>
      </p:pic>
      <p:sp>
        <p:nvSpPr>
          <p:cNvPr id="10" name="TextBox 9"/>
          <p:cNvSpPr txBox="1"/>
          <p:nvPr/>
        </p:nvSpPr>
        <p:spPr>
          <a:xfrm>
            <a:off x="101600" y="3181545"/>
            <a:ext cx="8835923" cy="15696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b="1" i="1" dirty="0">
                <a:solidFill>
                  <a:schemeClr val="tx2">
                    <a:lumMod val="60000"/>
                    <a:lumOff val="40000"/>
                  </a:schemeClr>
                </a:solidFill>
                <a:latin typeface="Corbel" panose="020B0503020204020204" pitchFamily="34" charset="0"/>
              </a:rPr>
              <a:t>“The foundation of racial inequality is racialized economic inequality and the foundation of economic inequality is wealth inequality.” </a:t>
            </a:r>
          </a:p>
          <a:p>
            <a:pPr marL="214313" indent="-214313" algn="ct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prstClr val="black"/>
                </a:solidFill>
                <a:latin typeface="Corbel" panose="020B0503020204020204" pitchFamily="34" charset="0"/>
                <a:cs typeface="Aharoni" panose="02010803020104030203" pitchFamily="2" charset="-79"/>
              </a:rPr>
              <a:t>Race and Economics in the US:</a:t>
            </a:r>
          </a:p>
          <a:p>
            <a:pPr marL="557213" lvl="1" indent="-214313" algn="ct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b="1" u="sng" dirty="0">
                <a:latin typeface="Corbel" panose="020B0503020204020204" pitchFamily="34" charset="0"/>
              </a:rPr>
              <a:t>Racial Inequality has always had economic inequality at its foundation.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8323" y="4725572"/>
            <a:ext cx="1347017" cy="378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9473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67148" y="-108348"/>
            <a:ext cx="8898192" cy="826103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Corbel" panose="020B0503020204020204" pitchFamily="34" charset="0"/>
                <a:cs typeface="Aharoni" panose="02010803020104030203" pitchFamily="2" charset="-79"/>
              </a:rPr>
              <a:t>Narratives Shape Our Reality </a:t>
            </a:r>
          </a:p>
        </p:txBody>
      </p:sp>
      <p:sp>
        <p:nvSpPr>
          <p:cNvPr id="4" name="AutoShape 4" descr="Image result for housing discrimination"/>
          <p:cNvSpPr>
            <a:spLocks noChangeAspect="1" noChangeArrowheads="1"/>
          </p:cNvSpPr>
          <p:nvPr/>
        </p:nvSpPr>
        <p:spPr bwMode="auto">
          <a:xfrm>
            <a:off x="1259681" y="-108347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26C3637B-024C-4331-9935-5C775A0933F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93823404"/>
              </p:ext>
            </p:extLst>
          </p:nvPr>
        </p:nvGraphicFramePr>
        <p:xfrm>
          <a:off x="875071" y="619432"/>
          <a:ext cx="6855100" cy="40705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8323" y="4725572"/>
            <a:ext cx="1347017" cy="378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1593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F2E97E-AF38-4449-BBDD-6B126156E7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Corbel" panose="020B0503020204020204" pitchFamily="34" charset="0"/>
              </a:rPr>
              <a:t>Racial Wealth Divide </a:t>
            </a:r>
            <a:r>
              <a:rPr lang="en-US" sz="2400" dirty="0" smtClean="0">
                <a:solidFill>
                  <a:schemeClr val="tx1"/>
                </a:solidFill>
                <a:latin typeface="Corbel" panose="020B0503020204020204" pitchFamily="34" charset="0"/>
              </a:rPr>
              <a:t>1983 </a:t>
            </a:r>
            <a:r>
              <a:rPr lang="en-US" sz="2400" dirty="0">
                <a:solidFill>
                  <a:schemeClr val="tx1"/>
                </a:solidFill>
                <a:latin typeface="Corbel" panose="020B0503020204020204" pitchFamily="34" charset="0"/>
              </a:rPr>
              <a:t>- 2016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7FA3E62-39A0-3640-8EAA-1C9EACEFAB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483" y="1130970"/>
            <a:ext cx="3040845" cy="320286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0531" y="853712"/>
            <a:ext cx="5060732" cy="3880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91667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:\Users\enieves\Downloads\EGG2 Graphics_Graphic 4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755" y="886845"/>
            <a:ext cx="6090080" cy="425665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33151"/>
            <a:ext cx="8229600" cy="857250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The Disconnect Between Income and Wealth</a:t>
            </a:r>
          </a:p>
        </p:txBody>
      </p:sp>
    </p:spTree>
    <p:extLst>
      <p:ext uri="{BB962C8B-B14F-4D97-AF65-F5344CB8AC3E}">
        <p14:creationId xmlns:p14="http://schemas.microsoft.com/office/powerpoint/2010/main" val="36443587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2750ADA-1FB0-4EF3-8050-B71102A04D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09917"/>
            <a:ext cx="7768354" cy="473358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2991" y="-152437"/>
            <a:ext cx="8229600" cy="857250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The Disconnect Between Education &amp; Wealth</a:t>
            </a:r>
          </a:p>
        </p:txBody>
      </p:sp>
    </p:spTree>
    <p:extLst>
      <p:ext uri="{BB962C8B-B14F-4D97-AF65-F5344CB8AC3E}">
        <p14:creationId xmlns:p14="http://schemas.microsoft.com/office/powerpoint/2010/main" val="1428262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892">
              <a:defRPr/>
            </a:pPr>
            <a:fld id="{7387A944-4990-0B48-9B37-C961D41BA05E}" type="slidenum">
              <a:rPr lang="en-US" sz="90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342892">
                <a:defRPr/>
              </a:pPr>
              <a:t>7</a:t>
            </a:fld>
            <a:endParaRPr lang="en-US" sz="90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4162" y="1"/>
            <a:ext cx="88782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342892">
              <a:defRPr/>
            </a:pPr>
            <a:r>
              <a:rPr lang="en-US" sz="2400" b="1" dirty="0">
                <a:solidFill>
                  <a:prstClr val="black"/>
                </a:solidFill>
                <a:latin typeface="Corbel" panose="020B0503020204020204" pitchFamily="34" charset="0"/>
              </a:rPr>
              <a:t>The Negative Feedback Loop of Black Asset Poverty</a:t>
            </a:r>
          </a:p>
        </p:txBody>
      </p:sp>
      <p:graphicFrame>
        <p:nvGraphicFramePr>
          <p:cNvPr id="5" name="Diagram 4"/>
          <p:cNvGraphicFramePr/>
          <p:nvPr>
            <p:extLst/>
          </p:nvPr>
        </p:nvGraphicFramePr>
        <p:xfrm>
          <a:off x="393291" y="385153"/>
          <a:ext cx="8386915" cy="46559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8323" y="4725572"/>
            <a:ext cx="1347017" cy="378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626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369559" y="1346981"/>
            <a:ext cx="6404882" cy="2030846"/>
          </a:xfrm>
        </p:spPr>
        <p:txBody>
          <a:bodyPr numCol="2">
            <a:normAutofit lnSpcReduction="10000"/>
          </a:bodyPr>
          <a:lstStyle/>
          <a:p>
            <a:pPr marL="0" indent="0">
              <a:buNone/>
            </a:pPr>
            <a:r>
              <a:rPr lang="en-US" sz="1500" b="1" dirty="0"/>
              <a:t>Median Black Household:</a:t>
            </a:r>
          </a:p>
          <a:p>
            <a:r>
              <a:rPr lang="en-US" sz="1500" dirty="0"/>
              <a:t>Income: 36,651*</a:t>
            </a:r>
          </a:p>
          <a:p>
            <a:r>
              <a:rPr lang="en-US" sz="1500" dirty="0"/>
              <a:t>Wealth: 3,400</a:t>
            </a:r>
          </a:p>
          <a:p>
            <a:r>
              <a:rPr lang="en-US" sz="1500" dirty="0"/>
              <a:t>Average Credit Score (of homebuyer): 677</a:t>
            </a:r>
            <a:r>
              <a:rPr lang="en-US" sz="1200" dirty="0"/>
              <a:t>**</a:t>
            </a:r>
            <a:endParaRPr lang="en-US" sz="1500" dirty="0"/>
          </a:p>
          <a:p>
            <a:r>
              <a:rPr lang="en-US" sz="1500" dirty="0"/>
              <a:t>Renter</a:t>
            </a:r>
          </a:p>
          <a:p>
            <a:pPr marL="0" indent="0">
              <a:buNone/>
            </a:pPr>
            <a:endParaRPr lang="en-US" sz="1500" b="1" dirty="0"/>
          </a:p>
          <a:p>
            <a:pPr marL="0" indent="0">
              <a:buNone/>
            </a:pPr>
            <a:endParaRPr lang="en-US" sz="1500" b="1" dirty="0"/>
          </a:p>
          <a:p>
            <a:pPr marL="0" indent="0">
              <a:buNone/>
            </a:pPr>
            <a:r>
              <a:rPr lang="en-US" sz="1500" b="1" dirty="0"/>
              <a:t>Median White Household:</a:t>
            </a:r>
          </a:p>
          <a:p>
            <a:r>
              <a:rPr lang="en-US" sz="1500" dirty="0"/>
              <a:t>Income: 61,018*</a:t>
            </a:r>
          </a:p>
          <a:p>
            <a:r>
              <a:rPr lang="en-US" sz="1500" dirty="0"/>
              <a:t>Wealth: 140,500</a:t>
            </a:r>
          </a:p>
          <a:p>
            <a:r>
              <a:rPr lang="en-US" sz="1500" dirty="0"/>
              <a:t>Average Credit Score (of homebuyer): 734</a:t>
            </a:r>
            <a:r>
              <a:rPr lang="en-US" sz="1200" dirty="0"/>
              <a:t>**</a:t>
            </a:r>
            <a:endParaRPr lang="en-US" sz="1500" dirty="0"/>
          </a:p>
          <a:p>
            <a:r>
              <a:rPr lang="en-US" sz="1500" dirty="0"/>
              <a:t>Homeowner</a:t>
            </a:r>
          </a:p>
          <a:p>
            <a:pPr marL="0" indent="0">
              <a:buNone/>
            </a:pPr>
            <a:r>
              <a:rPr lang="en-US" sz="1200" dirty="0"/>
              <a:t/>
            </a:r>
            <a:br>
              <a:rPr lang="en-US" sz="1200" dirty="0"/>
            </a:br>
            <a:endParaRPr lang="en-US" sz="1200" dirty="0">
              <a:latin typeface="Palatino Linotype" panose="02040502050505030304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000" dirty="0">
                <a:solidFill>
                  <a:schemeClr val="tx1"/>
                </a:solidFill>
              </a:rPr>
              <a:t>Black &amp; White Profiles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75F1D04-8580-415E-AD6A-D73C10ADEC83}"/>
              </a:ext>
            </a:extLst>
          </p:cNvPr>
          <p:cNvSpPr txBox="1"/>
          <p:nvPr/>
        </p:nvSpPr>
        <p:spPr>
          <a:xfrm>
            <a:off x="3035460" y="3052303"/>
            <a:ext cx="2769244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Median credit score by income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Low income (&lt;50% of MFI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***</a:t>
            </a: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): 664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Moderate (50-79):716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Middle: (80-119): 753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Upper: (120): 775</a:t>
            </a:r>
          </a:p>
        </p:txBody>
      </p:sp>
    </p:spTree>
    <p:extLst>
      <p:ext uri="{BB962C8B-B14F-4D97-AF65-F5344CB8AC3E}">
        <p14:creationId xmlns:p14="http://schemas.microsoft.com/office/powerpoint/2010/main" val="23291474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jlopez\Pictures\ladder.png">
            <a:extLst>
              <a:ext uri="{FF2B5EF4-FFF2-40B4-BE49-F238E27FC236}">
                <a16:creationId xmlns:a16="http://schemas.microsoft.com/office/drawing/2014/main" id="{654B93BB-63FF-3844-B29F-FD41235FD747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7563" y="0"/>
            <a:ext cx="3447574" cy="226885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F36D44A-B366-9D47-AA02-96265E303C08}"/>
              </a:ext>
            </a:extLst>
          </p:cNvPr>
          <p:cNvSpPr txBox="1"/>
          <p:nvPr/>
        </p:nvSpPr>
        <p:spPr>
          <a:xfrm>
            <a:off x="1" y="136480"/>
            <a:ext cx="4838700" cy="54938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Investing:</a:t>
            </a: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Building assets with a return through achieving individual and/or family Return On Investment (ROI) through knowledge and access to:  building asset; access to “Safe” investment vehicles; and public incentives. 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Building Credit:</a:t>
            </a: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Achieving a knowledge base of credit prospects, the utilization of credit as a vehicle to support individual and/or family living and how to protect against the loss of credit through inappropriate credit decisions.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Insurance and Benefits:</a:t>
            </a: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Achieving individual and/or family financial sufficiency to serve as a guard against unforeseen financial emergencies and protection of assets.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Savings and Budgeting:</a:t>
            </a: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Achieving income levels, through employment, that is sufficient enough to support individual and/or family living and future saving potential, which meet daily living and/or emergencies.  Savings is an essential element.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Stable Income:</a:t>
            </a: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Achieving stability in achieving and maintaining financial resources with specific attention to knowledge and access to:  reliable basic goods and services; quality jobs and opportunities; getting assets; and skills related to work, taxes and benefits.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Education and Skill-building:  </a:t>
            </a: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Represents an enhancement of educational competency at a variety of intersecting points, including, but not limited to:  K-12 education; financial education and counseling; and wealth building education.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E517F09-A60A-8544-AA6E-EB40FA84C050}"/>
              </a:ext>
            </a:extLst>
          </p:cNvPr>
          <p:cNvSpPr txBox="1"/>
          <p:nvPr/>
        </p:nvSpPr>
        <p:spPr>
          <a:xfrm>
            <a:off x="4838701" y="2270780"/>
            <a:ext cx="430529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3 levels of financial security</a:t>
            </a:r>
            <a:endParaRPr lang="en-US" dirty="0"/>
          </a:p>
          <a:p>
            <a:pPr marL="557213" indent="-557213">
              <a:buAutoNum type="arabicPeriod"/>
            </a:pPr>
            <a:r>
              <a:rPr lang="en-US" dirty="0"/>
              <a:t>Can pay expected incoming bills and cost</a:t>
            </a:r>
          </a:p>
          <a:p>
            <a:pPr marL="557213" indent="-557213">
              <a:buAutoNum type="arabicPeriod"/>
            </a:pPr>
            <a:r>
              <a:rPr lang="en-US" dirty="0"/>
              <a:t>Increasing financial savings and assets while paying incoming bills and expenses</a:t>
            </a:r>
          </a:p>
          <a:p>
            <a:pPr marL="557213" indent="-557213">
              <a:buAutoNum type="arabicPeriod"/>
            </a:pPr>
            <a:r>
              <a:rPr lang="en-US" dirty="0"/>
              <a:t> Attained enough wealth and assets where they become an additional income stream beyond the income from work.  </a:t>
            </a:r>
          </a:p>
        </p:txBody>
      </p:sp>
    </p:spTree>
    <p:extLst>
      <p:ext uri="{BB962C8B-B14F-4D97-AF65-F5344CB8AC3E}">
        <p14:creationId xmlns:p14="http://schemas.microsoft.com/office/powerpoint/2010/main" val="5468793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A33FA5C527DA4481568A3AE7C8EEA7" ma:contentTypeVersion="9" ma:contentTypeDescription="Create a new document." ma:contentTypeScope="" ma:versionID="6d8c6ca777ee92886f21b3e314ba7ef6">
  <xsd:schema xmlns:xsd="http://www.w3.org/2001/XMLSchema" xmlns:xs="http://www.w3.org/2001/XMLSchema" xmlns:p="http://schemas.microsoft.com/office/2006/metadata/properties" xmlns:ns2="855e72d3-14ac-4ec7-baab-c948ea2f78ce" xmlns:ns3="461700b6-8c36-45fd-a525-8d17646435a2" targetNamespace="http://schemas.microsoft.com/office/2006/metadata/properties" ma:root="true" ma:fieldsID="9008f891b1189c4648a970e066464138" ns2:_="" ns3:_="">
    <xsd:import namespace="855e72d3-14ac-4ec7-baab-c948ea2f78ce"/>
    <xsd:import namespace="461700b6-8c36-45fd-a525-8d17646435a2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2:LastSharedByUser" minOccurs="0"/>
                <xsd:element ref="ns2:LastSharedByTime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55e72d3-14ac-4ec7-baab-c948ea2f78ce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0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1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61700b6-8c36-45fd-a525-8d17646435a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2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AA5F202-CD77-47BC-9CA6-2E7D4DFB663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0B34AF4-9A59-4829-9632-A33300CBE879}">
  <ds:schemaRefs>
    <ds:schemaRef ds:uri="855e72d3-14ac-4ec7-baab-c948ea2f78ce"/>
    <ds:schemaRef ds:uri="http://schemas.microsoft.com/office/2006/documentManagement/types"/>
    <ds:schemaRef ds:uri="http://purl.org/dc/dcmitype/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461700b6-8c36-45fd-a525-8d17646435a2"/>
    <ds:schemaRef ds:uri="http://schemas.microsoft.com/office/2006/metadata/properties"/>
    <ds:schemaRef ds:uri="http://purl.org/dc/terms/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E46A748C-FFA5-4E01-B5FC-F85A08DDCEA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55e72d3-14ac-4ec7-baab-c948ea2f78ce"/>
    <ds:schemaRef ds:uri="461700b6-8c36-45fd-a525-8d17646435a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12324</TotalTime>
  <Words>853</Words>
  <Application>Microsoft Office PowerPoint</Application>
  <PresentationFormat>On-screen Show (16:9)</PresentationFormat>
  <Paragraphs>107</Paragraphs>
  <Slides>11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Aharoni</vt:lpstr>
      <vt:lpstr>Arial</vt:lpstr>
      <vt:lpstr>ArialMT</vt:lpstr>
      <vt:lpstr>Calibri</vt:lpstr>
      <vt:lpstr>Corbel</vt:lpstr>
      <vt:lpstr>Palatino Linotype</vt:lpstr>
      <vt:lpstr>Times New Roman</vt:lpstr>
      <vt:lpstr>Office Theme</vt:lpstr>
      <vt:lpstr>Custom Design</vt:lpstr>
      <vt:lpstr>The Racial Wealth Divide</vt:lpstr>
      <vt:lpstr>The Foundation of Racial Inequality</vt:lpstr>
      <vt:lpstr>Narratives Shape Our Reality </vt:lpstr>
      <vt:lpstr>Racial Wealth Divide 1983 - 2016</vt:lpstr>
      <vt:lpstr>The Disconnect Between Income and Wealth</vt:lpstr>
      <vt:lpstr>The Disconnect Between Education &amp; Wealth</vt:lpstr>
      <vt:lpstr>PowerPoint Presentation</vt:lpstr>
      <vt:lpstr>Black &amp; White Profiles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Richard Lynch</dc:creator>
  <cp:lastModifiedBy>Monica Grover</cp:lastModifiedBy>
  <cp:revision>70</cp:revision>
  <cp:lastPrinted>2019-04-24T19:54:42Z</cp:lastPrinted>
  <dcterms:created xsi:type="dcterms:W3CDTF">2019-01-31T21:20:43Z</dcterms:created>
  <dcterms:modified xsi:type="dcterms:W3CDTF">2019-06-26T20:25:15Z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0x010100AAA33FA5C527DA4481568A3AE7C8EEA7</vt:lpwstr>
  </property>
  <property fmtid="{D5CDD505-2E9C-101B-9397-08002B2CF9AE}" pid="3" name="AuthorIds_UIVersion_1">
    <vt:lpwstr>66</vt:lpwstr>
  </property>
  <property fmtid="{D5CDD505-2E9C-101B-9397-08002B2CF9AE}" pid="4" name="AuthorIds_UIVersion_2">
    <vt:lpwstr>66</vt:lpwstr>
  </property>
</Properties>
</file>